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6" r:id="rId3"/>
    <p:sldId id="277" r:id="rId4"/>
    <p:sldId id="283" r:id="rId5"/>
    <p:sldId id="278" r:id="rId6"/>
    <p:sldId id="270" r:id="rId7"/>
    <p:sldId id="279" r:id="rId8"/>
    <p:sldId id="280" r:id="rId9"/>
    <p:sldId id="286" r:id="rId10"/>
    <p:sldId id="287" r:id="rId11"/>
    <p:sldId id="285" r:id="rId12"/>
    <p:sldId id="288" r:id="rId13"/>
    <p:sldId id="294" r:id="rId14"/>
    <p:sldId id="289" r:id="rId15"/>
    <p:sldId id="290" r:id="rId16"/>
    <p:sldId id="291" r:id="rId17"/>
    <p:sldId id="292" r:id="rId18"/>
    <p:sldId id="293" r:id="rId19"/>
    <p:sldId id="272"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257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6" autoAdjust="0"/>
    <p:restoredTop sz="94660"/>
  </p:normalViewPr>
  <p:slideViewPr>
    <p:cSldViewPr>
      <p:cViewPr varScale="1">
        <p:scale>
          <a:sx n="103" d="100"/>
          <a:sy n="103" d="100"/>
        </p:scale>
        <p:origin x="-21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50137B2-288D-44EB-93DB-B0120B4261D0}" type="datetimeFigureOut">
              <a:rPr lang="en-US"/>
              <a:pPr>
                <a:defRPr/>
              </a:pPr>
              <a:t>4/1/2015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16937C-243B-46C2-8A5E-D055D4A1A62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F9AD7A-1832-4AA5-94EC-D27F2CB0269E}" type="datetimeFigureOut">
              <a:rPr lang="en-US"/>
              <a:pPr>
                <a:defRPr/>
              </a:pPr>
              <a:t>4/1/2015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81187B-6CEB-469E-8C99-7ACAE5E2308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CF71CA-E2B9-441C-98EC-DC18F78029AD}" type="datetimeFigureOut">
              <a:rPr lang="en-US"/>
              <a:pPr>
                <a:defRPr/>
              </a:pPr>
              <a:t>4/1/2015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58F3C0-4A33-4BC8-A586-7A38998B896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C1D919-6910-4AC1-87E1-A746C215ABA5}" type="datetimeFigureOut">
              <a:rPr lang="en-US"/>
              <a:pPr>
                <a:defRPr/>
              </a:pPr>
              <a:t>4/1/2015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7E1D35-71EC-4936-8193-9FB8BAB32F2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53CAFDD-4605-425B-A2B1-901F00B2F594}" type="datetimeFigureOut">
              <a:rPr lang="en-US"/>
              <a:pPr>
                <a:defRPr/>
              </a:pPr>
              <a:t>4/1/2015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6333FB-0323-4F0A-9122-0937794EDE2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D075E7A-9D28-47E0-8DCF-10BFB353DCBB}" type="datetimeFigureOut">
              <a:rPr lang="en-US"/>
              <a:pPr>
                <a:defRPr/>
              </a:pPr>
              <a:t>4/1/2015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485DB1-FF65-4D23-B880-9F452468A4F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DAB3A30-C1B7-463F-B103-DB37DBED53AB}" type="datetimeFigureOut">
              <a:rPr lang="en-US"/>
              <a:pPr>
                <a:defRPr/>
              </a:pPr>
              <a:t>4/1/2015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235F96F-5989-486A-9E04-81AAB60492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586FAD-872C-48BF-BB42-BB5A97CAAD13}" type="datetimeFigureOut">
              <a:rPr lang="en-US"/>
              <a:pPr>
                <a:defRPr/>
              </a:pPr>
              <a:t>4/1/2015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23F4DBD-4478-40D5-B78A-89850FE776C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BBBD9B9-1DA7-4331-AD79-BBA24675FFC6}" type="datetimeFigureOut">
              <a:rPr lang="en-US"/>
              <a:pPr>
                <a:defRPr/>
              </a:pPr>
              <a:t>4/1/2015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8A6523F-BCA3-41D7-8664-941C506E591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399290-6453-490C-A165-4177C8E98E6B}" type="datetimeFigureOut">
              <a:rPr lang="en-US"/>
              <a:pPr>
                <a:defRPr/>
              </a:pPr>
              <a:t>4/1/2015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887DAA-DA25-4702-924A-981B935D826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95855E-7054-4AE1-8323-69460D14A99B}" type="datetimeFigureOut">
              <a:rPr lang="en-US"/>
              <a:pPr>
                <a:defRPr/>
              </a:pPr>
              <a:t>4/1/2015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5613CC-4ECC-46CD-A91D-D8515230A52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AF58932-BDB1-4EC9-9E51-ED2DD8B25FDD}" type="datetimeFigureOut">
              <a:rPr lang="en-US"/>
              <a:pPr>
                <a:defRPr/>
              </a:pPr>
              <a:t>4/1/2015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11E2178-498F-4140-BAD9-F406B3738F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ducation-portal.com/academy/lesson/methods-of-measuring-intelligence-interpreting-an-iq-scores-score-range.html" TargetMode="External"/><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psychology.about.com/od/profilesmz/p/robert-yerkes.htm" TargetMode="External"/><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mZTcniw5NK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838200" y="304800"/>
            <a:ext cx="7772400" cy="1470025"/>
          </a:xfrm>
        </p:spPr>
        <p:txBody>
          <a:bodyPr/>
          <a:lstStyle/>
          <a:p>
            <a:r>
              <a:rPr lang="en-US" smtClean="0"/>
              <a:t>AP Unit 11 Testing and Individual Differences pt. 1</a:t>
            </a:r>
          </a:p>
        </p:txBody>
      </p:sp>
      <p:sp>
        <p:nvSpPr>
          <p:cNvPr id="3" name="Subtitle 2"/>
          <p:cNvSpPr>
            <a:spLocks noGrp="1"/>
          </p:cNvSpPr>
          <p:nvPr>
            <p:ph type="subTitle" idx="1"/>
          </p:nvPr>
        </p:nvSpPr>
        <p:spPr/>
        <p:txBody>
          <a:bodyPr/>
          <a:lstStyle/>
          <a:p>
            <a:pPr>
              <a:defRPr/>
            </a:pPr>
            <a:endParaRPr lang="en-US"/>
          </a:p>
        </p:txBody>
      </p:sp>
      <p:sp>
        <p:nvSpPr>
          <p:cNvPr id="4" name="Subtitle 2"/>
          <p:cNvSpPr txBox="1">
            <a:spLocks/>
          </p:cNvSpPr>
          <p:nvPr/>
        </p:nvSpPr>
        <p:spPr bwMode="auto">
          <a:xfrm>
            <a:off x="1219200" y="5105400"/>
            <a:ext cx="6400800" cy="1752600"/>
          </a:xfrm>
          <a:prstGeom prst="rect">
            <a:avLst/>
          </a:prstGeom>
          <a:noFill/>
          <a:ln w="9525">
            <a:noFill/>
            <a:miter lim="800000"/>
            <a:headEnd/>
            <a:tailEnd/>
          </a:ln>
        </p:spPr>
        <p:txBody>
          <a:bodyPr/>
          <a:lstStyle/>
          <a:p>
            <a:pPr algn="ctr">
              <a:spcBef>
                <a:spcPct val="20000"/>
              </a:spcBef>
              <a:buFont typeface="Arial" charset="0"/>
              <a:buNone/>
              <a:defRPr/>
            </a:pPr>
            <a:r>
              <a:rPr lang="en-US" sz="3200" dirty="0">
                <a:latin typeface="Comic Sans MS" pitchFamily="66" charset="0"/>
                <a:cs typeface="+mn-cs"/>
              </a:rPr>
              <a:t>What makes us smart?</a:t>
            </a:r>
          </a:p>
          <a:p>
            <a:pPr algn="ctr">
              <a:spcBef>
                <a:spcPct val="20000"/>
              </a:spcBef>
              <a:buFont typeface="Arial" charset="0"/>
              <a:buNone/>
              <a:defRPr/>
            </a:pPr>
            <a:r>
              <a:rPr lang="en-US" sz="3200" dirty="0">
                <a:latin typeface="Comic Sans MS" pitchFamily="66" charset="0"/>
                <a:cs typeface="+mn-cs"/>
              </a:rPr>
              <a:t>Or not so smart</a:t>
            </a:r>
            <a:r>
              <a:rPr lang="en-US" sz="3200" dirty="0">
                <a:latin typeface="Comic Sans MS" pitchFamily="66" charset="0"/>
                <a:cs typeface="+mn-cs"/>
              </a:rPr>
              <a:t>?</a:t>
            </a:r>
          </a:p>
          <a:p>
            <a:pPr algn="ctr">
              <a:spcBef>
                <a:spcPct val="20000"/>
              </a:spcBef>
              <a:buFont typeface="Arial" charset="0"/>
              <a:buNone/>
              <a:defRPr/>
            </a:pPr>
            <a:endParaRPr lang="en-US" sz="3200" dirty="0">
              <a:latin typeface="Comic Sans MS" pitchFamily="66" charset="0"/>
              <a:cs typeface="+mn-cs"/>
            </a:endParaRPr>
          </a:p>
        </p:txBody>
      </p:sp>
      <p:pic>
        <p:nvPicPr>
          <p:cNvPr id="2053" name="Picture 2" descr="http://t0.gstatic.com/images?q=tbn:ANd9GcSj0HZ0Ts1k77vFYbCc7Rb86dDqD5I5dVrEDAawlVTWgCCvB78l"/>
          <p:cNvPicPr>
            <a:picLocks noChangeAspect="1" noChangeArrowheads="1"/>
          </p:cNvPicPr>
          <p:nvPr/>
        </p:nvPicPr>
        <p:blipFill>
          <a:blip r:embed="rId2" cstate="print"/>
          <a:srcRect/>
          <a:stretch>
            <a:fillRect/>
          </a:stretch>
        </p:blipFill>
        <p:spPr bwMode="auto">
          <a:xfrm>
            <a:off x="2590800" y="2209800"/>
            <a:ext cx="4114800" cy="2976563"/>
          </a:xfrm>
          <a:prstGeom prst="rect">
            <a:avLst/>
          </a:prstGeom>
          <a:noFill/>
          <a:ln w="9525">
            <a:noFill/>
            <a:miter lim="800000"/>
            <a:headEnd/>
            <a:tailEnd/>
          </a:ln>
        </p:spPr>
      </p:pic>
      <p:sp>
        <p:nvSpPr>
          <p:cNvPr id="2054" name="Rectangle 5"/>
          <p:cNvSpPr>
            <a:spLocks noChangeArrowheads="1"/>
          </p:cNvSpPr>
          <p:nvPr/>
        </p:nvSpPr>
        <p:spPr bwMode="auto">
          <a:xfrm>
            <a:off x="3935413" y="3244850"/>
            <a:ext cx="1273175" cy="368300"/>
          </a:xfrm>
          <a:prstGeom prst="rect">
            <a:avLst/>
          </a:prstGeom>
          <a:noFill/>
          <a:ln w="9525">
            <a:noFill/>
            <a:miter lim="800000"/>
            <a:headEnd/>
            <a:tailEnd/>
          </a:ln>
        </p:spPr>
        <p:txBody>
          <a:bodyPr wrap="none">
            <a:spAutoFit/>
          </a:bodyPr>
          <a:lstStyle/>
          <a:p>
            <a:r>
              <a:rPr lang="en-US"/>
              <a:t>cantrip.org</a:t>
            </a:r>
          </a:p>
        </p:txBody>
      </p:sp>
      <p:sp>
        <p:nvSpPr>
          <p:cNvPr id="2055" name="Rectangle 7"/>
          <p:cNvSpPr>
            <a:spLocks noChangeArrowheads="1"/>
          </p:cNvSpPr>
          <p:nvPr/>
        </p:nvSpPr>
        <p:spPr bwMode="auto">
          <a:xfrm>
            <a:off x="6629400" y="4800600"/>
            <a:ext cx="774700" cy="246063"/>
          </a:xfrm>
          <a:prstGeom prst="rect">
            <a:avLst/>
          </a:prstGeom>
          <a:noFill/>
          <a:ln w="9525">
            <a:noFill/>
            <a:miter lim="800000"/>
            <a:headEnd/>
            <a:tailEnd/>
          </a:ln>
        </p:spPr>
        <p:txBody>
          <a:bodyPr wrap="none">
            <a:spAutoFit/>
          </a:bodyPr>
          <a:lstStyle/>
          <a:p>
            <a:r>
              <a:rPr lang="en-US" sz="1000"/>
              <a:t>cantrip.or</a:t>
            </a:r>
            <a:r>
              <a:rPr lang="en-US" sz="800"/>
              <a:t>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Types of Tests</a:t>
            </a:r>
          </a:p>
        </p:txBody>
      </p:sp>
      <p:sp>
        <p:nvSpPr>
          <p:cNvPr id="3" name="Content Placeholder 2"/>
          <p:cNvSpPr>
            <a:spLocks noGrp="1"/>
          </p:cNvSpPr>
          <p:nvPr>
            <p:ph idx="1"/>
          </p:nvPr>
        </p:nvSpPr>
        <p:spPr/>
        <p:txBody>
          <a:bodyPr/>
          <a:lstStyle/>
          <a:p>
            <a:pPr>
              <a:defRPr/>
            </a:pPr>
            <a:r>
              <a:rPr lang="en-US" b="1" u="sng" dirty="0" smtClean="0">
                <a:effectLst>
                  <a:outerShdw blurRad="38100" dist="38100" dir="2700000" algn="tl">
                    <a:srgbClr val="000000">
                      <a:alpha val="43137"/>
                    </a:srgbClr>
                  </a:outerShdw>
                </a:effectLst>
              </a:rPr>
              <a:t>Performance Tests: </a:t>
            </a:r>
            <a:r>
              <a:rPr lang="en-US" dirty="0" smtClean="0">
                <a:solidFill>
                  <a:srgbClr val="7030A0"/>
                </a:solidFill>
              </a:rPr>
              <a:t>SAT’s , AP, Wechsler intelligence test, Stanford-</a:t>
            </a:r>
            <a:r>
              <a:rPr lang="en-US" dirty="0" err="1" smtClean="0">
                <a:solidFill>
                  <a:srgbClr val="7030A0"/>
                </a:solidFill>
              </a:rPr>
              <a:t>Binet</a:t>
            </a:r>
            <a:r>
              <a:rPr lang="en-US" dirty="0" smtClean="0">
                <a:solidFill>
                  <a:srgbClr val="7030A0"/>
                </a:solidFill>
              </a:rPr>
              <a:t> intelligence, classroom tests, finals, driver’s license</a:t>
            </a:r>
          </a:p>
          <a:p>
            <a:pPr>
              <a:defRPr/>
            </a:pPr>
            <a:r>
              <a:rPr lang="en-US" b="1" u="sng" dirty="0" smtClean="0">
                <a:effectLst>
                  <a:outerShdw blurRad="38100" dist="38100" dir="2700000" algn="tl">
                    <a:srgbClr val="000000">
                      <a:alpha val="43137"/>
                    </a:srgbClr>
                  </a:outerShdw>
                </a:effectLst>
              </a:rPr>
              <a:t>Observational Tests:  </a:t>
            </a:r>
            <a:r>
              <a:rPr lang="en-US" dirty="0" smtClean="0"/>
              <a:t>person being tested does not have a single well defined task but assessed on typical behavior.:  </a:t>
            </a:r>
            <a:r>
              <a:rPr lang="en-US" i="1" dirty="0" smtClean="0">
                <a:solidFill>
                  <a:srgbClr val="7030A0"/>
                </a:solidFill>
              </a:rPr>
              <a:t>Employment interviews, on the job observations.</a:t>
            </a:r>
          </a:p>
          <a:p>
            <a:pPr>
              <a:defRPr/>
            </a:pPr>
            <a:r>
              <a:rPr lang="en-US" b="1" u="sng" dirty="0" smtClean="0">
                <a:effectLst>
                  <a:outerShdw blurRad="38100" dist="38100" dir="2700000" algn="tl">
                    <a:srgbClr val="000000">
                      <a:alpha val="43137"/>
                    </a:srgbClr>
                  </a:outerShdw>
                </a:effectLst>
              </a:rPr>
              <a:t>Self-Report Tests </a:t>
            </a:r>
            <a:r>
              <a:rPr lang="en-US" dirty="0" smtClean="0"/>
              <a:t>require the test taker to describe his or her feelings, attitudes, beliefs, values, opinions, physical state</a:t>
            </a:r>
            <a:r>
              <a:rPr lang="en-US" dirty="0" smtClean="0">
                <a:solidFill>
                  <a:srgbClr val="7030A0"/>
                </a:solidFill>
              </a:rPr>
              <a:t>:  </a:t>
            </a:r>
            <a:r>
              <a:rPr lang="en-US" i="1" dirty="0" smtClean="0">
                <a:solidFill>
                  <a:srgbClr val="7030A0"/>
                </a:solidFill>
              </a:rPr>
              <a:t>MMPI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52400"/>
            <a:ext cx="8229600" cy="1600200"/>
          </a:xfrm>
        </p:spPr>
        <p:txBody>
          <a:bodyPr/>
          <a:lstStyle/>
          <a:p>
            <a:r>
              <a:rPr lang="en-US" sz="2800" smtClean="0"/>
              <a:t>Another Type of Tests can be categorized into ability, interest, and personality tests relevant to decision making:</a:t>
            </a:r>
          </a:p>
        </p:txBody>
      </p:sp>
      <p:sp>
        <p:nvSpPr>
          <p:cNvPr id="12291" name="Content Placeholder 3"/>
          <p:cNvSpPr>
            <a:spLocks noGrp="1"/>
          </p:cNvSpPr>
          <p:nvPr>
            <p:ph idx="1"/>
          </p:nvPr>
        </p:nvSpPr>
        <p:spPr>
          <a:xfrm>
            <a:off x="228600" y="1600200"/>
            <a:ext cx="3657600" cy="1219200"/>
          </a:xfrm>
        </p:spPr>
        <p:txBody>
          <a:bodyPr/>
          <a:lstStyle/>
          <a:p>
            <a:r>
              <a:rPr lang="en-US" b="1" u="sng" smtClean="0"/>
              <a:t>Aptitude:</a:t>
            </a:r>
          </a:p>
          <a:p>
            <a:r>
              <a:rPr lang="en-US" sz="2800" smtClean="0">
                <a:latin typeface="Comic Sans MS" pitchFamily="66" charset="0"/>
              </a:rPr>
              <a:t>Measure ability or potential.</a:t>
            </a:r>
          </a:p>
          <a:p>
            <a:endParaRPr lang="en-US" smtClean="0"/>
          </a:p>
        </p:txBody>
      </p:sp>
      <p:pic>
        <p:nvPicPr>
          <p:cNvPr id="5" name="Picture 4" descr="sat_studyguide.jpg"/>
          <p:cNvPicPr>
            <a:picLocks noChangeAspect="1"/>
          </p:cNvPicPr>
          <p:nvPr/>
        </p:nvPicPr>
        <p:blipFill>
          <a:blip r:embed="rId2" cstate="print"/>
          <a:srcRect/>
          <a:stretch>
            <a:fillRect/>
          </a:stretch>
        </p:blipFill>
        <p:spPr bwMode="auto">
          <a:xfrm>
            <a:off x="838200" y="3276600"/>
            <a:ext cx="2143125" cy="2857500"/>
          </a:xfrm>
          <a:prstGeom prst="rect">
            <a:avLst/>
          </a:prstGeom>
          <a:noFill/>
          <a:ln w="9525">
            <a:noFill/>
            <a:miter lim="800000"/>
            <a:headEnd/>
            <a:tailEnd/>
          </a:ln>
        </p:spPr>
      </p:pic>
      <p:pic>
        <p:nvPicPr>
          <p:cNvPr id="6" name="Picture 5" descr="201321567s.jpg"/>
          <p:cNvPicPr>
            <a:picLocks noChangeAspect="1"/>
          </p:cNvPicPr>
          <p:nvPr/>
        </p:nvPicPr>
        <p:blipFill>
          <a:blip r:embed="rId3" cstate="print"/>
          <a:srcRect/>
          <a:stretch>
            <a:fillRect/>
          </a:stretch>
        </p:blipFill>
        <p:spPr bwMode="auto">
          <a:xfrm>
            <a:off x="5867400" y="3124200"/>
            <a:ext cx="2286000" cy="2981325"/>
          </a:xfrm>
          <a:prstGeom prst="rect">
            <a:avLst/>
          </a:prstGeom>
          <a:noFill/>
          <a:ln w="9525">
            <a:noFill/>
            <a:miter lim="800000"/>
            <a:headEnd/>
            <a:tailEnd/>
          </a:ln>
        </p:spPr>
      </p:pic>
      <p:sp>
        <p:nvSpPr>
          <p:cNvPr id="12294" name="TextBox 8"/>
          <p:cNvSpPr txBox="1">
            <a:spLocks noChangeArrowheads="1"/>
          </p:cNvSpPr>
          <p:nvPr/>
        </p:nvSpPr>
        <p:spPr bwMode="auto">
          <a:xfrm>
            <a:off x="5105400" y="1752600"/>
            <a:ext cx="4038600" cy="1384300"/>
          </a:xfrm>
          <a:prstGeom prst="rect">
            <a:avLst/>
          </a:prstGeom>
          <a:noFill/>
          <a:ln w="9525">
            <a:noFill/>
            <a:miter lim="800000"/>
            <a:headEnd/>
            <a:tailEnd/>
          </a:ln>
        </p:spPr>
        <p:txBody>
          <a:bodyPr>
            <a:spAutoFit/>
          </a:bodyPr>
          <a:lstStyle/>
          <a:p>
            <a:r>
              <a:rPr lang="en-US" sz="2800" b="1" u="sng">
                <a:latin typeface="Comic Sans MS" pitchFamily="66" charset="0"/>
              </a:rPr>
              <a:t>Achievement:</a:t>
            </a:r>
          </a:p>
          <a:p>
            <a:r>
              <a:rPr lang="en-US" sz="2800">
                <a:latin typeface="Comic Sans MS" pitchFamily="66" charset="0"/>
              </a:rPr>
              <a:t>Tests that measure what you have learned.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Ethics and Standards in Testing</a:t>
            </a:r>
          </a:p>
        </p:txBody>
      </p:sp>
      <p:sp>
        <p:nvSpPr>
          <p:cNvPr id="13315" name="Content Placeholder 2"/>
          <p:cNvSpPr>
            <a:spLocks noGrp="1"/>
          </p:cNvSpPr>
          <p:nvPr>
            <p:ph idx="1"/>
          </p:nvPr>
        </p:nvSpPr>
        <p:spPr>
          <a:xfrm>
            <a:off x="0" y="1600200"/>
            <a:ext cx="8839200" cy="4525963"/>
          </a:xfrm>
        </p:spPr>
        <p:txBody>
          <a:bodyPr/>
          <a:lstStyle/>
          <a:p>
            <a:r>
              <a:rPr lang="en-US" smtClean="0"/>
              <a:t>Because some groups (such as African Americans) have tended to score lower on average than other groups (such as European Americans) on intelligence tests and SATS, critics argue that tests are bias. Not biases with respect to predictive validity but biased with respect to performance differences from cultural experience.  </a:t>
            </a:r>
          </a:p>
          <a:p>
            <a:r>
              <a:rPr lang="en-US" b="1" u="sng" smtClean="0"/>
              <a:t>Culture relevant tests </a:t>
            </a:r>
            <a:r>
              <a:rPr lang="en-US" smtClean="0"/>
              <a:t>incorporate skills and knowledge related to the cultural experiences of the test takers.  </a:t>
            </a:r>
            <a:r>
              <a:rPr lang="en-US" i="1" smtClean="0">
                <a:solidFill>
                  <a:srgbClr val="7030A0"/>
                </a:solidFill>
              </a:rPr>
              <a:t>Ex. Questions about boll weevil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smtClean="0"/>
          </a:p>
        </p:txBody>
      </p:sp>
      <p:sp>
        <p:nvSpPr>
          <p:cNvPr id="14339" name="Content Placeholder 2"/>
          <p:cNvSpPr>
            <a:spLocks noGrp="1"/>
          </p:cNvSpPr>
          <p:nvPr>
            <p:ph sz="half" idx="1"/>
          </p:nvPr>
        </p:nvSpPr>
        <p:spPr/>
        <p:txBody>
          <a:bodyPr/>
          <a:lstStyle/>
          <a:p>
            <a:endParaRPr lang="en-US" smtClean="0"/>
          </a:p>
        </p:txBody>
      </p:sp>
      <p:sp>
        <p:nvSpPr>
          <p:cNvPr id="14340" name="Content Placeholder 3"/>
          <p:cNvSpPr>
            <a:spLocks noGrp="1"/>
          </p:cNvSpPr>
          <p:nvPr>
            <p:ph sz="half" idx="2"/>
          </p:nvPr>
        </p:nvSpPr>
        <p:spPr/>
        <p:txBody>
          <a:bodyPr/>
          <a:lstStyle/>
          <a:p>
            <a:endParaRPr lang="en-US" smtClean="0"/>
          </a:p>
        </p:txBody>
      </p:sp>
      <p:pic>
        <p:nvPicPr>
          <p:cNvPr id="14341" name="Picture 2" descr="http://media.fakeposters.com/results/2010/04/19/ny8ws4h8la.jpg"/>
          <p:cNvPicPr>
            <a:picLocks noChangeAspect="1" noChangeArrowheads="1"/>
          </p:cNvPicPr>
          <p:nvPr/>
        </p:nvPicPr>
        <p:blipFill>
          <a:blip r:embed="rId2" cstate="print"/>
          <a:srcRect/>
          <a:stretch>
            <a:fillRect/>
          </a:stretch>
        </p:blipFill>
        <p:spPr bwMode="auto">
          <a:xfrm>
            <a:off x="381000" y="152400"/>
            <a:ext cx="80010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solidFill>
                  <a:srgbClr val="002060"/>
                </a:solidFill>
              </a:rPr>
              <a:t>Intelligence and Intelligence Testing</a:t>
            </a:r>
            <a:endParaRPr lang="en-US" smtClean="0"/>
          </a:p>
        </p:txBody>
      </p:sp>
      <p:sp>
        <p:nvSpPr>
          <p:cNvPr id="15363" name="Content Placeholder 2"/>
          <p:cNvSpPr>
            <a:spLocks noGrp="1"/>
          </p:cNvSpPr>
          <p:nvPr>
            <p:ph idx="1"/>
          </p:nvPr>
        </p:nvSpPr>
        <p:spPr>
          <a:xfrm>
            <a:off x="0" y="1600200"/>
            <a:ext cx="5486400" cy="4525963"/>
          </a:xfrm>
        </p:spPr>
        <p:txBody>
          <a:bodyPr/>
          <a:lstStyle/>
          <a:p>
            <a:r>
              <a:rPr lang="en-US" sz="2800" smtClean="0"/>
              <a:t>Alfred Binet and Simon were hired by the French government to identify children who would not benefit from a traditional school setting and those who would benefit from special education.  It was only meant to be used for class placement.</a:t>
            </a:r>
          </a:p>
        </p:txBody>
      </p:sp>
      <p:pic>
        <p:nvPicPr>
          <p:cNvPr id="4" name="Content Placeholder 4" descr="5d-binet.jpg"/>
          <p:cNvPicPr>
            <a:picLocks noChangeAspect="1"/>
          </p:cNvPicPr>
          <p:nvPr/>
        </p:nvPicPr>
        <p:blipFill>
          <a:blip r:embed="rId2" cstate="print"/>
          <a:srcRect/>
          <a:stretch>
            <a:fillRect/>
          </a:stretch>
        </p:blipFill>
        <p:spPr bwMode="auto">
          <a:xfrm>
            <a:off x="5486400" y="2133600"/>
            <a:ext cx="3617913"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rtlCol="0">
            <a:normAutofit fontScale="90000"/>
          </a:bodyPr>
          <a:lstStyle/>
          <a:p>
            <a:pPr eaLnBrk="1" fontAlgn="auto" hangingPunct="1">
              <a:spcAft>
                <a:spcPts val="0"/>
              </a:spcAft>
              <a:defRPr/>
            </a:pPr>
            <a:r>
              <a:rPr lang="en-US" dirty="0" smtClean="0">
                <a:solidFill>
                  <a:srgbClr val="002060"/>
                </a:solidFill>
              </a:rPr>
              <a:t>Intelligence and Intelligence Testing</a:t>
            </a:r>
            <a:endParaRPr lang="en-US" dirty="0"/>
          </a:p>
        </p:txBody>
      </p:sp>
      <p:sp>
        <p:nvSpPr>
          <p:cNvPr id="4" name="Content Placeholder 3"/>
          <p:cNvSpPr>
            <a:spLocks noGrp="1"/>
          </p:cNvSpPr>
          <p:nvPr>
            <p:ph sz="half" idx="2"/>
          </p:nvPr>
        </p:nvSpPr>
        <p:spPr>
          <a:xfrm>
            <a:off x="4648200" y="1600200"/>
            <a:ext cx="4191000" cy="4953000"/>
          </a:xfrm>
        </p:spPr>
        <p:txBody>
          <a:bodyPr rtlCol="0">
            <a:normAutofit fontScale="85000" lnSpcReduction="20000"/>
          </a:bodyPr>
          <a:lstStyle/>
          <a:p>
            <a:pPr eaLnBrk="1" fontAlgn="auto" hangingPunct="1">
              <a:spcAft>
                <a:spcPts val="0"/>
              </a:spcAft>
              <a:buFont typeface="Arial" pitchFamily="34" charset="0"/>
              <a:buChar char="•"/>
              <a:defRPr/>
            </a:pPr>
            <a:r>
              <a:rPr lang="en-US" b="1" dirty="0" smtClean="0"/>
              <a:t>The government had passed laws requiring that all French children attend school, so it was important to find a way to identify children who would need specialized assistance.</a:t>
            </a:r>
            <a:endParaRPr lang="en-US" b="1" dirty="0" smtClean="0">
              <a:latin typeface="Comic Sans MS" pitchFamily="66" charset="0"/>
            </a:endParaRPr>
          </a:p>
          <a:p>
            <a:pPr eaLnBrk="1" fontAlgn="auto" hangingPunct="1">
              <a:spcAft>
                <a:spcPts val="0"/>
              </a:spcAft>
              <a:buFont typeface="Arial" pitchFamily="34" charset="0"/>
              <a:buChar char="•"/>
              <a:defRPr/>
            </a:pPr>
            <a:r>
              <a:rPr lang="en-US" b="1" dirty="0" smtClean="0">
                <a:latin typeface="Comic Sans MS" pitchFamily="66" charset="0"/>
              </a:rPr>
              <a:t>As a result children were assigned a </a:t>
            </a:r>
            <a:r>
              <a:rPr lang="en-US" b="1" u="sng" dirty="0" smtClean="0">
                <a:solidFill>
                  <a:srgbClr val="C00000"/>
                </a:solidFill>
                <a:latin typeface="Comic Sans MS" pitchFamily="66" charset="0"/>
              </a:rPr>
              <a:t>Mental age </a:t>
            </a:r>
            <a:r>
              <a:rPr lang="en-US" b="1" dirty="0" smtClean="0">
                <a:latin typeface="Comic Sans MS" pitchFamily="66" charset="0"/>
              </a:rPr>
              <a:t>(what a person of a particular age should know).</a:t>
            </a:r>
          </a:p>
          <a:p>
            <a:pPr eaLnBrk="1" fontAlgn="auto" hangingPunct="1">
              <a:spcAft>
                <a:spcPts val="0"/>
              </a:spcAft>
              <a:buFont typeface="Arial" pitchFamily="34" charset="0"/>
              <a:buChar char="•"/>
              <a:defRPr/>
            </a:pPr>
            <a:r>
              <a:rPr lang="en-US" dirty="0" smtClean="0">
                <a:solidFill>
                  <a:srgbClr val="C00000"/>
                </a:solidFill>
                <a:latin typeface="Comic Sans MS" pitchFamily="66" charset="0"/>
              </a:rPr>
              <a:t>Hoped they could use test to help children, not label them.</a:t>
            </a:r>
          </a:p>
          <a:p>
            <a:pPr eaLnBrk="1" fontAlgn="auto" hangingPunct="1">
              <a:spcAft>
                <a:spcPts val="0"/>
              </a:spcAft>
              <a:buFont typeface="Arial" pitchFamily="34" charset="0"/>
              <a:buChar char="•"/>
              <a:defRPr/>
            </a:pPr>
            <a:endParaRPr lang="en-US" dirty="0" smtClean="0">
              <a:latin typeface="Comic Sans MS" pitchFamily="66" charset="0"/>
            </a:endParaRPr>
          </a:p>
          <a:p>
            <a:pPr eaLnBrk="1" fontAlgn="auto" hangingPunct="1">
              <a:spcAft>
                <a:spcPts val="0"/>
              </a:spcAft>
              <a:buFont typeface="Arial" pitchFamily="34" charset="0"/>
              <a:buChar char="•"/>
              <a:defRPr/>
            </a:pPr>
            <a:endParaRPr lang="en-US" dirty="0"/>
          </a:p>
        </p:txBody>
      </p:sp>
      <p:pic>
        <p:nvPicPr>
          <p:cNvPr id="6" name="Picture 5" descr="ksmn1444l.jpg"/>
          <p:cNvPicPr>
            <a:picLocks noChangeAspect="1"/>
          </p:cNvPicPr>
          <p:nvPr/>
        </p:nvPicPr>
        <p:blipFill>
          <a:blip r:embed="rId2" cstate="print"/>
          <a:srcRect/>
          <a:stretch>
            <a:fillRect/>
          </a:stretch>
        </p:blipFill>
        <p:spPr bwMode="auto">
          <a:xfrm>
            <a:off x="533400" y="1295400"/>
            <a:ext cx="3248025" cy="4724400"/>
          </a:xfrm>
          <a:prstGeom prst="rect">
            <a:avLst/>
          </a:prstGeom>
          <a:noFill/>
          <a:ln w="9525">
            <a:noFill/>
            <a:miter lim="800000"/>
            <a:headEnd/>
            <a:tailEnd/>
          </a:ln>
        </p:spPr>
      </p:pic>
      <p:sp>
        <p:nvSpPr>
          <p:cNvPr id="16389" name="Rectangle 6"/>
          <p:cNvSpPr>
            <a:spLocks noChangeArrowheads="1"/>
          </p:cNvSpPr>
          <p:nvPr/>
        </p:nvSpPr>
        <p:spPr bwMode="auto">
          <a:xfrm>
            <a:off x="381000" y="6096000"/>
            <a:ext cx="8763000" cy="738188"/>
          </a:xfrm>
          <a:prstGeom prst="rect">
            <a:avLst/>
          </a:prstGeom>
          <a:noFill/>
          <a:ln w="9525">
            <a:noFill/>
            <a:miter lim="800000"/>
            <a:headEnd/>
            <a:tailEnd/>
          </a:ln>
        </p:spPr>
        <p:txBody>
          <a:bodyPr>
            <a:spAutoFit/>
          </a:bodyPr>
          <a:lstStyle/>
          <a:p>
            <a:r>
              <a:rPr lang="en-US" sz="1200">
                <a:hlinkClick r:id="rId3"/>
              </a:rPr>
              <a:t>http://education-portal.com/academy/lesson/methods-of-measuring-intelligence-interpreting-an-iq-scores-score-range.html#lesson</a:t>
            </a:r>
            <a:endParaRPr lang="en-US" sz="1200"/>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http://wwadventures.files.wordpress.com/2009/04/ww2-11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sz="half" idx="1"/>
          </p:nvPr>
        </p:nvSpPr>
        <p:spPr>
          <a:xfrm>
            <a:off x="0" y="0"/>
            <a:ext cx="8839200" cy="6858000"/>
          </a:xfrm>
        </p:spPr>
        <p:txBody>
          <a:bodyPr/>
          <a:lstStyle/>
          <a:p>
            <a:pPr>
              <a:defRPr/>
            </a:pPr>
            <a:r>
              <a:rPr lang="en-US" sz="3600" b="1" dirty="0" smtClean="0">
                <a:solidFill>
                  <a:schemeClr val="bg1"/>
                </a:solidFill>
                <a:effectLst>
                  <a:outerShdw blurRad="38100" dist="38100" dir="2700000" algn="tl">
                    <a:srgbClr val="000000">
                      <a:alpha val="43137"/>
                    </a:srgbClr>
                  </a:outerShdw>
                </a:effectLst>
              </a:rPr>
              <a:t>At the outset of World War I, U.S. Army officials were faced with the monumental task of screening an enormous number of army recruits. In 1917, as president of the APA and chair of the Committee on the Psychological Examination of Recruits, psychologist </a:t>
            </a:r>
            <a:r>
              <a:rPr lang="en-US" sz="3600" b="1" u="sng" dirty="0" smtClean="0">
                <a:solidFill>
                  <a:schemeClr val="bg1"/>
                </a:solidFill>
                <a:effectLst>
                  <a:outerShdw blurRad="38100" dist="38100" dir="2700000" algn="tl">
                    <a:srgbClr val="000000">
                      <a:alpha val="43137"/>
                    </a:srgbClr>
                  </a:outerShdw>
                </a:effectLst>
                <a:hlinkClick r:id="rId3"/>
              </a:rPr>
              <a:t>Robert </a:t>
            </a:r>
            <a:r>
              <a:rPr lang="en-US" sz="3600" b="1" u="sng" dirty="0" err="1" smtClean="0">
                <a:solidFill>
                  <a:schemeClr val="bg1"/>
                </a:solidFill>
                <a:effectLst>
                  <a:outerShdw blurRad="38100" dist="38100" dir="2700000" algn="tl">
                    <a:srgbClr val="000000">
                      <a:alpha val="43137"/>
                    </a:srgbClr>
                  </a:outerShdw>
                </a:effectLst>
                <a:hlinkClick r:id="rId3"/>
              </a:rPr>
              <a:t>Yerkes</a:t>
            </a:r>
            <a:r>
              <a:rPr lang="en-US" sz="3600" b="1" dirty="0" err="1" smtClean="0">
                <a:solidFill>
                  <a:schemeClr val="bg1"/>
                </a:solidFill>
                <a:effectLst>
                  <a:outerShdw blurRad="38100" dist="38100" dir="2700000" algn="tl">
                    <a:srgbClr val="000000">
                      <a:alpha val="43137"/>
                    </a:srgbClr>
                  </a:outerShdw>
                </a:effectLst>
              </a:rPr>
              <a:t>developed</a:t>
            </a:r>
            <a:r>
              <a:rPr lang="en-US" sz="3600" b="1" dirty="0" smtClean="0">
                <a:solidFill>
                  <a:schemeClr val="bg1"/>
                </a:solidFill>
                <a:effectLst>
                  <a:outerShdw blurRad="38100" dist="38100" dir="2700000" algn="tl">
                    <a:srgbClr val="000000">
                      <a:alpha val="43137"/>
                    </a:srgbClr>
                  </a:outerShdw>
                </a:effectLst>
              </a:rPr>
              <a:t> two tests known as the Army Alpha and Beta tests. The Army Alpha was designed as a written test, while the Army Beta was administered orally in cases where recruits were unable to read.</a:t>
            </a:r>
            <a:endParaRPr lang="en-US" sz="3600" b="1" dirty="0">
              <a:solidFill>
                <a:schemeClr val="bg1"/>
              </a:solidFill>
              <a:effectLst>
                <a:outerShdw blurRad="38100" dist="38100" dir="2700000" algn="tl">
                  <a:srgbClr val="000000">
                    <a:alpha val="43137"/>
                  </a:srgbClr>
                </a:outerShdw>
              </a:effectLst>
            </a:endParaRPr>
          </a:p>
        </p:txBody>
      </p:sp>
      <p:sp>
        <p:nvSpPr>
          <p:cNvPr id="17412" name="AutoShape 2" descr="data:image/jpeg;base64,/9j/4AAQSkZJRgABAQAAAQABAAD/2wCEAAkGBxQRERQUERQVFBQVFxUYFhcXGB0VHBgcIBoaGRgXHhwdHiggHBwnHBcYITEhJSktLi8uGB8zODMtNygtLisBCgoKBQUFDgUFDisZExkrKysrKysrKysrKysrKysrKysrKysrKysrKysrKysrKysrKysrKysrKysrKysrKysrK//AABEIAMgA/AMBIgACEQEDEQH/xAAbAAABBQEBAAAAAAAAAAAAAAAFAAEDBAYCB//EAEEQAAIBAwMCBAQDBQYFBAMBAAECEQADIQQSMQVBEyJRYQYycYFCkaEUI1JisQczcsHw8RWCotHhU2OSk0PC4iT/xAAUAQEAAAAAAAAAAAAAAAAAAAAA/8QAFBEBAAAAAAAAAAAAAAAAAAAAAP/aAAwDAQACEQMRAD8A9WArqKQroUDAU8U9PQNFKKeKeKDmKUV1SoGilFdUqBop4pU9A0U8U9PQNFKKenoOYpRXVKKDmKUV1Sig5ilFdRSig5ilFdRSig5ilFdRSig5imiu4pooOYporuKaKDkiuYqSK5igjFPFIU4oFFOBSp6BRSp6VA0Uop6VAop6anoFFOBSpCgUV1FNT0CpRT09A0UqelQNSilT0DUqemoFSpUqBUqVKgalT0qDmlT01AxFcxXdNQQiuhXIroUD09NT0CpUqZ2ABJwBkn0oHrHdb+I7aGbt5LayNqlhuInnbzHHbvVrq3xFbe1dQPcshlZVvhQ20kRv2zMDnivLG0Vs6hd7LeKogDZKvCDJJyZaWznNBuel/GVlriraugjd+I/MDzPcc8xGBmvQQZrwfqnSbW8MFaNybgkBY7xJBHr6elbHpfxXfCpbtI9xFAUOVBAA7G41zJj6nGaD0inrzp/i/VloVFgkCQm8LJiWZWKgT/2qxqfiXW2VD3PA2MGK+UsSAYnaGBH+9BvhT154nxX1A2TfWxabThS3isotjaOSQ2oBEcd/aa0HQ9Tr75m+lrTp5CDt3lxMsBF47fKOSD83FBpKelSoFSpUqBUqVKgVKlSoFSpUqBUqVKgalTOYBJwADQn4T1F27pUuXzLvLDAELPliO0Cc5zQFqVOaagamrquYoIhXQrkV0KB6VKlQPQf4r1Ph6ZhMFzsH3kn9AaL1if7Un/c2kBgl2IjEQIn/AKqAfcuoLQDIHnG0x/uaEp05EdpusowFQLO3HE8enas1qfiJ7cK8hlxvXuPQjscjjGe1VX+InckKNsDmMxI/LmaDW3G09rJXe3/uHd7zHyg/QVJb/ar9u29lre66wAtMdpVScXAzGHgGSoEgDG6vPNXeYsd5nvEhv6U+hIYglfEMQA2VHoPWPpFB7TZ+HE0WkZrgD3mYNduhSY49BJUAct6k47Z/4LRdfeu3dVB0+nRQoLbVU/xE4kbVLHMSfpQI/E15tMdOzFkBBg84Hygz8g5j+UVtf7P/AIeZtIp1Ai07+L4f/q8bC/8AIIkJ3Jk4xQFtNpjr2RmTZoLW02bZG3xyPkuMv4bKx5UPzYJEACtVSpUCp6anoFSpUqBUqVPQNSpUqBUqVKgVKlSoA3xbeK6VlT57pW0v1c7f6TRXT2RbRUXhVCj6AQKBdW1IfXaezz4SteYDkn5bYHvlj9B2o+hJGRHtM/n70D01PSoGpU9NQQiuq5Bp5oHpU0080EenOM5MmfziPtxWH/tIabunU8bLrfqgrbWmhmX3n7H/AMg1jf7R+mG8bDI0MFuqcTglCD+a/rQeX6zTC5cOJHmOO+T/APz+VBXsNbdiGCMhBAMyZ7iB7frWuudEKkDxe6g4zllU4ntz+dZu+jDbcZlIYGJxwSsfU85oNX/ZjrBb1JfwNzXP3Ntty20DkbygJHzlVwP8XrWt678EXNbc3m1Y0jE+Z0uNdLj+a2LaLPuGmgf9nY0x6feTV3Aov3wFU4YMApW4oiZBKndwNonFei/D1vVWw9rVFbgSBbvg+a6ufnWPK4gSRgzQYax/ZZd3bbmpTw/VUO4jPYmAc+pr0/T2wiqq8KAo+gEClNR6jVLbALsFkwJ7nmB64BoLE0L6t1+zp0Lu4gff7COT7ChfxT1pRb8O26guCXLyALYBL5wQSMD/AER518LWm1N21uAfEyYQIikAKojmSRx2/loPRul/ETvYF64AkqXicBckD67QCfcmuvhn4xt6vcrgWnXbALSGmflMDiP1rK/Gd4yliwGDAbrsS+1J2xAB5IP5ZoLaujfbtWTvbduO4znbBJjgewA9KD03rvW1tNtZ1trjzMwUH7nmhui66rGbdxH/AMDh49jBPNCP2cm21q+VuqR5wVARO+IE7vQzWQ03RW1F4/sKtvQSGBCAANG5jws+neDig90s3Nyhh3ANSUP6Haupp7S6gq11VAcphSfb7R6far00D0qalQPXLuFEkgAdyYFPUWqsC4joeHVlP3Ef50E01FpdSt1FdDuVhKkcEeo9qAnVG9b0+nVY8RCL0Y2InkuAEdyw2e26e1aALAhQAAIAGBjgewoAnSQG12tfuvgWwfQbNzD8yPyo7NZr4Ruu13W+Iu0/tBJzP4VAWe8AfqK0lA8000qageaaaQpUEApxXKmuqB6RNR3HgEngZP07mo9WfkB4LgH9SB9CQB94oAHxR8QHTsyWR4moa2IUcJkwx/M49qyun6+9xV/anBu7TgQvc8DHaM94rn+0V7lrVG54RCFF8yDLiMmZgsOIGYj2oT/wm5Ztb7Z2XnLO+4BwCxJjPosLIiYoIdVrCdRaE+Xf5jMSflMDkgSc+3tk0mmQsRdVTGcgfSc/Sgo6fcabj/NA+UGBAgACeP8AvUd3Q6q+dt27bFvBmMn28xPp6UHXWei77/iLcWJ2hO20iCwycgHOPwzXtHS7D27NpLri5cVFV3AjcwEE/nXmPRLNuz5ba72HJAE/cmIPtXo/RupeMIYQ6jPv70BGst8f6UX7VuzsN1i/ieEB5mCq3eQFElZY9p71pE1Km41sHzoqMRHAbcFPvlG/KhvS9A1gs1y81645Buu2BBkKqKMIg9OfUmg8p13SWS8B1FhbDICLNppKj5Vnb5UUCQM+tXNXauWjbPTbgt2thJK5LZnMjzD2PrRPqmu33b5AG5rjg47A7RP2A/Kh95XKptMOgCpAmROFIHIknniaCTo3UVuvec3VGqnzA4G1RAAB7SJwcGo+jandqrty4TuXyqI2AySGMc/hBz61ZsLsx4drcwKuxQEkfizyRk4PrWc6sng3ldIVXGwoCPIwkqwA7MokfQig3ehQ6rUW7agixbJuX2BgEQQtsnmSxB7SA2cVqfhjRWrVpvBsiyrXHJA7wdoPPEDj61hvhnrnh6O+C37x28qxP4TuaAPlAEnPr99t8M9VS7pQ6mVQlZAM4gzHrmgN09Zv4s1KFUtl7iResbim4SCSdnlyZAaPcUe1FyAwBG7axAnOBz+ZH50HOlvbyzCYB2wexHP6mPtUPUNebVywpWVvObZacq21mTEZB2kc4kU/SH3Wg/8A6hZxIg7WJKz77YoX8dSuka6s7tO9u8sYkq3/AGJoNDSqv0/UG7at3CNpdEYiZiQDE/eqnxF1Q6awXVQ7syW7akwC7sFUH2kyfYUFboKL+0ayDO24FA/h3DxGH3d2P2q51bq6afZvDHeSAEUu2FLE7RkiAeKo9H0P7Nf2SWa7Z3XG/iuLcJZ/qTe/JQO1WerH9/pACAS9zJ5/unmPegofClyb+v4g31Ye4a2pU/cRWiV5JHpg/lP9CKxvwwTZ1+rtIspCHJM+UlREnOCP6TiK0+j1IfbtzILN2I9ARyDnv/DQXK5uvtUseACT9q5N4BtpOSJA9fWo9Y2FX+J1H5Hcf+lTQSadSFG75uW+pyft2+1SVyf1placj/XqKCnoNSt22roZVhIPrVgVjfhnq125ZS3p0UW7IW2XuCJIUfKincQD3MVZ1es1FsTevWgpKwoU2iQRkzuLAkzj0oNDqLskoOSCPYY/rBmKri6i2V3mAVnJznOMzPcR9qy+t6nvkKn8W4XXa4ANo9WgnHOaawhhybK23KsE2lZjaBMqRHcAc5mgb4mtDWaXTm6u4271twC20l/MFkRG0yDHo3agOu1e+PSOPeiQ1xHhOW3CUlSd07QWVZHYMf8AzQO7eG6J5/0T+dBw0kjj/wCOf1MUH6lqrjaldPZY21Cg3GXDZJwCODA/WirPkwRj1wB9asdA+Ghq7N7UIYvq4C58rjbO1vQ5gH2z7BN0y6LMKAFUDH4if5mPAzWy+HdUpuK0/MNv19P1ivPeng3HKXNyFSZVpEEYMiaIsWa5+5OEwDwMfMaDdWeoqmp1iqpe4DaYx6eEu0epjPA7+tCerdTe5aui3JDebykhmELOM4MFYxyKHaG/vN29IBYzvVwqlQm0znI3bfcwYzTX+pAoVtXSGlcrEsQgKj2UCG7cigyfw/8AEVpt4cbTEjM9+PUyD+hqbU9YZiPBDyDuk2zGOAfUflV3R6PRWyo2rbZ1fcGaSAcOoYyVEmACQRB9RM2r6UbSNdCi5p90DfDXEU/KXxwTgd+JyaCCz1hrsK1l0buRBX9TIH2oP8Q9AZAr2iXNxizeouBTtA9ARIHuAO4FEbVvSXOG8NvTC/rRTQBtO4AV1RpAdjMyIM+gz3zQU/gDqg8NwyqWyBPJJ7Ec+vHrFaf4CtJbt31sNNl205VTO62zObd20wOQysvfOfuRGg6QmrLay9Fq4dTaNt0aAFXw0E5jzGSRzJjBoh8IN4mu14JUtduaa5I4O17zTHbCAc+maA78S3CdRpNhWHuoHB9Ubcg+nnb9Pv11frlpC9oXP3lwbB3BgneSRxO7aBySMcVj+tal79zai7GttsZgT2dpIIgzMZ/lqlqdDe0loG/s1CXADK7vEU+hYATEcf8Aag2Fr4oNtLjMNnhpssWn3TcIAJuGBHoAAfXIpdZ60NX0y9HkukICkj+JZieQQawN3qXjXAw3EbQAHnjkEwZnPzc8Zqx+2tdTw23Ow2kviSA08jniJ9DQepdG6vba3bXzjzCypYfMwTd2wMA8wJxVf4tXd+yANB/a7JBic+btWC0vXLoSRhJBXMxBkNHA5/UVLqeteIPNfYwJ7gAAgSJOGyM5NB6LqjGssH/2dQP+ux/r7UtfB1OlkZBvMP8A6yv/AO36V5X1Lqq3QGRnW+rgWys8rkkn8QAmfY0d6f8AGAuBNRc/vbU23TdsywCq5P8ADIGRQFddqRb1rsGUFtERI7FrjQR6mREUc0rNcuH/APCqgBNsF858xgrHl+UTMnOK846mNRuuNeRHVgYKEHb3j+IAnuO5nNGOndbBRSA82wXnv+KDI9CxnB+mKDY23D3QSBKWtyNjO4zI7jAyO4J55qzevqz2u0b3ziIXZB/+z9Kxdr4gNpGDKBvRFAgwqgbFk9yVAI45NUbHXxcZd2oAbcrbUdQRLklSGnsR6e8xQek23RcAjJJ55k+59cD8qrajXG2xGxzMHCz2jPviss/UbFlgr37yF58z3EaOMTkD69+/FdWWLTF9mAMA7lURyNsLBGefrQZe7r914FfEF0kKSBtUgEgDafmgGN0DkZq+2hbY5cBrm4+Gy7iRjEhiS059YmPehYUPbFzIOSMSP+X/AJszNTftFzzAbh5twYsPM2RiQBGSCRI4oFeuXHBZzJLFtu0eQgnjEjHtMCKmu6lriIVZSVZpKNHbhoHaFxPYetRaxH3DxDBPmVCZP8JyIB+w9ak0drwSCZ2yd42qOQY/SMZOPSaDq+ijTo6A74kyPxFTtj1oGlxZYjgYH0GP1ii9+4LGnuWyZBYMrcAAzgGY7igP7VZECyp1N8ekrbT3Y949M0E3Vbxs2QoANx85zE8QO59P96LfDnUHs3k06fIly4bpwASQqKWnkAgkVmunWQb63L1zxGDb3cTtAWWhccSIkTxWi6HpWJcgqFdzuxJj5hA759+5OKCz8XdRRtShXZL2wHcA9mhfY5YZ9o7VCdGBb8MH5uT6j0+9dXlt3yb+VayfAKCChUid5hZmSAIOPTih17TX9Oy+B4YWD80tJmJmeeKC5o+nC1Kjc1o+cArOxh7zByBj/vUOs1Kh2ZxtQqN3cnymFBEHeDAxVrQrqHBW8yyZJCqVAAAgzxOTyR2wc1z1DQk25RTecyPKsncpycdyZHBxxFBVvdORgrrt86WxBAbsdkfRs7R/FRPTWS63NrPHhtuDIVRoERBjJIImeQI9aG9H6Tci4bm9FVZl91uDuHBMEDGIJ5PrFWtP1K6Lly1sYrclMliCQG3MCwM8R+VACfVJcdrYsrdO5gPKCFE4JYkGBMSSTjvVvRdIuIT++dLUZRQHT3BVsEfQUY0XSjYDMrEM3zDazH2Aggxnmqur124gIAHEk71YMP5jmFHPP5HigA6prmjF63aDi3ftuQs5BVZFwAiVgwQJJjHpWt+D+qWrN27fZjtuW7O0gTgId1wj/E8c92oZ0O742pvXLnmWzbFle4ljN18xODGRxVmyUsAWrVsi3khGDY7E58vJ9T6QIoONdr3c3HsAsXYgBTGN2WI5Hf8A3rvUaq+HspdUEr4R8o3iIhj/AAn/AC+9C9F0vwm8VHIB3FwTgQcATgjOQe30q7resptlCWXIG8GN/YAzHb247UBjrfSdPqQA2+3bVb12VdU33JOSD5dxxxGF5E1mNL0/amoLGFEC3c+XxFnymCZ9MZjtUK9XtsR4ukXd5vmaPbFvJn3g981b1fUC1tGVfmYqqk8lhlfr80fSgE6TW27cghcMD2M5Eic8/Q+lEb99Sm62yqGYLJyAJM+vrNdN0V0B1BRN5KwFbwzEbSFCiAsnlhJ2zPFcN8NoyKLjLvQRdNo7QWHLAAbfttnNBDp9SbMBHDFWcTt3ZJyy4HJnPpXXVNKrq13U/NAkqoG7gDA59OKFdQ6TqdOEe0S6CdhEbhOcqOVz+pqW3o7xYi+uxnVQN48sj+aMc0FWxqr7N4iyg+VHUbTHBJE5WCPatENfc01pRbupdYvhiICrHnRj+EzESIzXd68j2drJZUwNpt3AzgjnyfXHPBrjUWWvLbAYgcMoXueP8/Wg0ul1Vi8iqjITtHiRBA4EMc4x9oqne0doG6tld3jyLjWwxbgA7XyVBAGAInNDtNoSPJbVIIk78AmMLH4jipLnWmRFt+I63hDBYCqB/Dg8e1BOmj0+nY7AFDAKyud5VxJ8gMTPvxVfV29TYdlW81pSdwRVkAHiiWq1KiPENu7cbbIuAL2g7SRJbOMdqueBYbJW8pPIRiyzEY2tA+mKAbpreyyEvQSPKoAMqBwIHM/XMCh50bs5U3GNoXIBMqCQAwaCCREEYjg5xRjS9NtbwxYbF8gfa4DnO45Pm+XDe5g1W1li2PKxMs4gpy0nPlY5wRAWD3z3DhkCyTcVgu6ZkmIJxJwf/J7VWsdcvIibmtlbgEgwYjg+dgJExMif6PrrVv8AeW12pk5IEn5QGhmPYjiO1RJ0lruy4CFsafaSzc4iMH1PfgST7AFqwL1lltL4qAqxAm2pEmIn2nE5x2NUPBsABbrMg4CTbCA/w7LZI/8AlNFun9Qt3iLSBirKWmACG8xmAfl8pxnlREUM093VXtRbtkJbtblDKFG4rOTMkCfaOfpQWrOjts/nYiNqgrJkcnsexAn+ao+ifjYI7MTsZlYjYNxllUNmOQIP05pdR1x0ZbdYCWzOBuDZxu85JMzkEnj2q1rF07JYGWZ03tbVYRR5SGJSDtGV4yRxQV9Jac2EN6+25iSvnI2srtG5YyDC4+mJEm/1fWlTp9qlvEYWzEYbaWmDjgHniDQjRapmtMbitatrIWWCgy8hYmQJYRn3xzU3S18S+lw79llRt3CAWIO5xJHO5VGCecZoNBZdbTBbrMwZfL5eWHClgQAe4EZzVTpRKrcFpr3BZrjuGLciFSBJnsCBXJ65pzauNe3W0RsiNoJOVOQQxgDEE89sUN0uutax2bTNfCCJVwsOY/CS/wAoESIHP5AUs6xgsXWYMAQyHa7EzkN2AgDGYzBxNXNJtSS2G/CMAkD8UScx/XgYrOOl3AuEhC4ARFLANIyYBx5cyIEc5ox1LWWHSXt7GAC4FwMAfKo2qPMI+3NBS6p1hw4ARQj43C5sLc4n1IE4Ari/qLSIFtC2TdIwuWQiWmZhsiJ+kVI66e/pxba3de5ibjBwCVMbiXXaOTj0J9K4GnW0QjgWyCdj22DeJ+ILtgjcQB3iQT6UEei0220WUoBcMlDdtkklvmyzQwx6nPtVqx0YHxJNxyoMKreKVG1QSBsj+ESATgY71d6aQjFhp7qsCZNwKCwnAO5TIk8g9vtVnW69LcpaXwyd27MMeIECTMsMjGT2NAF09lv7sM1pjIYtAKmIEqRBEmNoj7U+n0NpRt8R4mHBja0KCSABI7jJ71Y8A2rgL8yrZ7nGJMiT6zzT6W0xY5VNzEERIXHAPLtgkDAEzjFBSvQjRbtgAkywRQIJkgEgY49OBn0sdMBZD+GHPPrBBMSZmSM9j+aHWmW4UsWl1G0wbpG7hYmZKyB5ewEVK98m4vikHxGDEKIj5eY+n9aB+n9MREM2xbLFt0ncSJwM8D2zVPwltXvDtYwJjGZPH2j8qMdZbaHIyoAEd/rVS1bB2OfnAA+o7UFh0YKVALqxM+aSSeB67veOTiKz9rpuqugh9VcQE7VtF9pUc7tu3OPetBbeBck4Hf0oE/V9oYW7im6ufMwn/CMAHtj6UEb/AAda85e62xZJuTJMDI2iCTNC06Y9hS2nuEKhBAeOCQZjdnn9Kt6nql4bkeFZF3S+3vwJViBE8R96pJ8Ri0he8guswIQ4VSO5EckETk0Fv/iAW4GuM+9MXFncqTIkfUjHpNaKwEY2Hay0tMOwEx6/5x71h9F1g37yEqC5LIwZcENi2zd5ViufSKPdR6zf0+gbxm/ebdtvG1hMIWPvMkf4aApq79tmFw2t8yZBhk2ny8H1qTTdaZwS6IckAsNsj785kT7UA6Jp9TdS1fKxaup5zKqQQYBEZ2scye0+037/AFpLbFUtpcA5Yjk+38owB9KA0muKlgiG6IAgzjt38o+ojmqul1VwOPEDW3ZgDtCklckQYbJC7ZwYb3whqSWLEMLY2kNi2GUcKFIJJYiRFHF1ROkF4LhQ26yF3ky5X8xyTESe9AGXQ+IWULCbWdp3lt0iZmCTyRnJHHMVlVgSrEFFNgszMAXCtITbO48liAsciZ4KalLgBuhWK/NDLtxnzjAY4iVjv70NshAhdltJcv7ElLcHbBctIkebYFIwc+wgLunNpryGwBvG9fDRNq7GPm3EgNlRgTED0qrrrC2WLBIMqEAkZODlfvn9fWbT62zBci4zJCtkhjIjIJMACQAO5ND7OpCu122jeEoIRA0AAkTImIBngd496Di6XRbQdXuHOIH4pgiQd0D9I9KK63Vv4VlVtqYA8a5a2hRHyltwAaOYE5mg2q63qnJ8OwogCCqgtEGdviAgHjle9T/s4u3EdiNQFXJuv4gLGThMiVODCAYxkzQBLz2LjT+2KURmOxUaUJ5PBDMYEGRBA5OaujSOdGouWlVxFu3c/EyAgoxAnzMByucEd6IL1J1ugW9J4hGdxkbWChRKtgACBxkcelTWre4biGBMwpG5FU+ggE+bIy3uOICt0S74Onb9qcktO1PD2BjMLk/iB7EA5j0FW1S1aBthGIuDyXFWEkASTM7m8wxHr7EW9D0wsRIGVlLjMQoZTkgtzBHYc4PtUs3V3Ql1bl3zEsykNwRuC5GSZgAf0oIkZ0G0OWnJ2DauRMmQAxMtOfTA72NHutg3HuFUkBB85ByZ8w4knsOT92uaZnAZrlzwix8jQBIMgSuZxxxE+lDdbr1NxUNzC7gAoNzE8Ff+UYM8yOxoFe1z3XEsZyxXIkAnIAO1THPPbjuRsXT4bDaSDAO4kgY3T3/0aHaDV23lVNxiVJgImxV43SBMgHsQfbvUeqLAbPEKWjuFpjneFI3ECe/mAn1oOunWLrOxaXJUiexPzcx6/wBa70iHel42CLwkKzsG9APKCBu5z2k1b6Lqlvq6JcXfbwWBiBHlMfcT2qdrV20v7/bfBhlZSVIg/Kc+vfnNALt9Q1FxtyKX2sQygFSnecmefT7Ux6tcSdxA3diRI2jmCZaPSY59aj6rYbUWj4Nt7IaWW4G8rSSVDP8AhhWGSQe2cUX0ukuyBda04CiIUDzQA0k+rS0gfbtQVF6izh2Mfuyqgqm0SCGWFJwRgA+3FQ2dTcvapAs7FaWJJIcnnkA8/QZ+lEP2K7txbtBiez8ZgGAIJjvzmKl03T3sPiFTBOSSSO4zgd4NBb10OHHc+WKdrexwjdwoBrnQCWnkFtxqA9QI1VtmyksR9qDn4h6eWAsKQpbLE/pWV6xpLejsqPDH7QDK3iB5iMKsEEEGYIwa0mr15vXLlxeJj6EHirf/AA9biTeG8SCs9iOCKDzz4e+H7mtuXbt4lLbggyWDFvKQQsZUflxWo0fQbdlS1+yL6qGW0rQC3DbowEQebMSAMc0ZCq4Y22JdZ2hmJUHvOc0N1Gh1P9415/KZAOAIHG3bPPGeO1BSu9Jh/HYDdvDeUG2kAgBQO42iJ+lQ9V0V7qmoKFfC09tlZ32wNqgwBPJMtHpzVzSdFfV3lum8z2yAbiB5VMeYA884g5BnkUc1LDS2xYsrCYycnJ8zEnkmgGdf6itjTLbTyqIRAewAwc0G6OzeGNjW0HoxBPAzlv8AKrnxtqRqHsI2AksBxJwPm7VEnw1cfJRfaGJEfcignv8AQbd1EAv3lckHbtClQDIVTEbpgzjM0Zt2b9oOplvDMt5c7dgIIIwCYz2qnqr9wagC4R4MOzh03MFRSIUgfOWzx9Ipup/EP7Xp2fSP4b6cZTcXYruHLYye4z3zig0Wl1Fw6VTqiLAUxtc75HYlpLAkifyzWXudIe27raa2m0NsOyWg5wQyqpjHBH51S+Grt+1dYs67bgJe087ZMEOvoREYo4+seyA1lFYMrFoG3aD6GNsjPagqdPvEqJGWUliwEbh6wAT96rKpK3RJYOJIA+Un09qWj0QZlYsfLJicHHBq71R4VTZZttz5LgEbXXJQ4xInmgpWgtmx4niza2FSoPmUlioXbIwMcZx71b6f0e1qXJuuSEtsVUNsJYkFAQOYEifSfWgvXukpctocbQS0pnJ9eMzV7pXT73hxuCSuPMGkepjg0FzpejFlnILPO/apMgqfwxH1z+uae9cW0zJGxmO5R4ZKucbs5Kn2xOI7UD1BvAxbuKdvLDyssZOTg1p7YvXLdo2bnhsPM247icYn85gUAyzcuA+JjdJdAY3E7ZEz3HmPfk8EUP1d/Ts6yHAP94iPEngEysnkiOMn7a1NKEVjf/fEcH5QPU+oM5+9C/iHrlq/aC3PBBU7LZUSR2Ik89jQLc6bU3u7ghvmMCRGBzOI7TI7zVDqinwgHO1izSJW3CRA82GIwcQYke9SHS3Ldhtga6wtwWGdgMAMWYgThpPPEdor9I6fcHnuea6XErAgxtENMGNoOJgkn60EFt7S2ttq+qXtqoQNygDJBDnlmzmBJJHpUWj6SgIbxCCogEkj/EQPw0VTQFfPcthdxQswUt5hkBWIgmMTmPyrrqSW7iugIDuIXsAxx+RkGaDGafXXbWoF8K3hL5CF8u5Ryfzzn3rY9b6tf1OlGxFs6a6q7b6sHfnIKiIPYjke9c3+hL4dpHBBUQMwpMeYCO8jJie3eutLpLdtyyLvVSCbDt4UieZMrHl4yaAd0PpQ05hLzhCh3pdWU8MLJL/hEyCJmIIFTW9N/wD6Aq3S6mGVZLSoyBuAABxwOe/FX96PbNhANjea6RJST5YkCGiMLOYBbmiOht7CjuFYN8pCx7AbszAzA9Z7Cgq2tDCFrkFjIj0/80Uu3NyCeQAPtUGptqSYPJmqHSLTX2ZmYqASMe1AbvuiqoAgkVUOmLum0A7Q0n61Xv8AUkBbf5gBArvT6rb4Rt4DHj2oM91LXCzea2PlaAQP4vWtdfsMLSATwKa9pldiAi73GCRRSypa2EbkCD7Gg89s6ptPqbiMZzIjtNaTpe+QU4g7pyDPIOZ/KgnVdF+9ZjhzifUf6NEtBZa2IBwASWPagLarUfsyYhd5wvrPehOq1ou22kRnnvjgVVa+dXdZplbYgfWOaf8AYNydxsZcAcnnn6E0HNtSt5LoAZ7YAXeJAJ7xH1g1cu6bV6lmugQGOJWeAB6+1NqLUHzTyMTlh3GO00Q6T1Sytv5ltyT5WbI7cHjigBXNV46hW3WzueGIO/dwu2IUiYElok/aiuo6EbkDebazLNAVjcxIK53/ACxkz9Zq/oNegaXAUqSyAgjAnIBmcz+Qod1HXMA5tuNjHfiTBPcTwMRzQDdVotRbJawSzGACwWIGJ7nmewihfV9VfCA3dXaEwPDRSSSDBjPzSQIo3otQ25du8Kw3eYQeSMGTIPNeba7SPb1Vx2ny3gyggnfB3fTig1/wv1Zj41q5lxlcZgkz/tWu+HdUt3xLTKNvzD68H9IrA6rQF2ZUYjU3X8VLmU8pE7FP1/zFGvgZ7zamLtzeqoMwFg9wQO/vQXU6d4DMu45Yle4Inj+ld6vQ7hC3fBJG4kQd3rzVjq7Mt50tsFMrtDZBnlZ7TQT4p6W1yzKsbd7TgvsGZQ95oCKaS7v8oOCCtwqNs98Hsalt2rSXQb9+GaMAwJ45HE1i+nfEF9rdtRcBBfazRJzEd5/yrT3AEC27q2SFIIL4MkfnP3ig140iAFBLLzDeYfcmhdvoOm8wa3aXcJInA7Tt4H1FNourC4gRXBuKsk/hImCs+3E1f6RpbT/3wi5kg8kD2NANb4du+EypcAB/GqgkgZAk8CTUVjpT2gLYZt5WNxPzdwNxwe2OcVqLNsLdDKSQRthsCB3ojqtCjp5mIgENEZBxBx6GgyHT/h9GtgPd3bgPMrzJE7vYAQR9qifR2tPc8UPN3aqohz5ZBLxxONoPvR+xYthhbQqgChV2wDHpFVb3Q7u4y6HIjEGAMD9TjjPtQDWtm4QgbZkBYJgcCZ2kjJ+tV3sAKlu9c2ydyWlIk5HnJyx4Ycjk/Wih6SUYlDt3c7FmCYyTzyo7+n2l/wCDMi3CihX2jzMPmUkywx980A42hYtBBAt7gAPQTHrxEZqt1brNqx5LIX8IJEQBPbb2ow9kFHS5JMmQcR27zOAKz7dCSydylSnfvmgsm+qypPIwabpZ2ll7QYqt1DS+IoZZB3D8qn0h2q4I+XEmgGdRs4jmJmr9plVLe4xC4+tVlI2klsnIEUc6VeULLorCBHqKCS3J8JpyD+lEtp8d8wu2Yriw4MQuJqysftDKDnYD9qDM/EW2zcskZLNP1qr8QX7q2v3Slmc/Kokx3on8QaEtdsT6tBqfqVnwraYaW8o2mDJ70AzpGmNnTwV2sxk7oBn39KMaPR+UliD6KMwP8ya71fT2VFMwRmSAc+pqg959WspAKxLIY3Z/pjj3oLml0xcnxFAWRzBM/wC/ak3Q7T+Y29xPfmoNDodR45VGUIc5YlhjIjM/WrnUNLqkeITgQd8T7xFBzbNm+jC93Wd5wwHaKz2s2rY8LTIWAbaFJO4qT5m3SJjn7UqVBQXxrd3ztKiFVAoRX4yCeHyT6Gfeo9foDdukqDBQsCp4jkQcGfz5pUqClpNZqLt2biG21sE2yATJJiI/hI7+tFegahG1YJBZ2aN+Rjjb6YIpUqAp1bpSs2oKOy3DkRn5QDwap9IvPtVdQDfW6jCQZZBEQfUYp6VBRtfDuntubiWHcqvZoVf5iP1zRH4f6Q98gagi6zBgSQD4YmRB7k0qVBtuh9K0uiUW0RQDJLMASSeZNFNb0e043KoBjBFNSoMR1W+bD/Ps2j8wcSB6e9T6HrZA3M4NtvUgn7ilSoLdu4guLG1g87SBkH+oq8lpkZQFLZOS2M8YntSpUF57vhrMFj+KOfyrnxHLArK44OePWKVKgz2uvxcZ2YAAGfSoLFsNG3KuJzSpUFi10zMbuTx6VFrOil90mAcClSoB+v0BV0tqhYxAjvVbUaK7pmUXFKd45kUqVAf6ey+IsHsDFHm0A8dbg5I20qVBD1/RSLRHIauOqgIbIK7ixAX2PMmlSoIur6U3m2FuBuK/xCe+ePaurSsAAyIwHbC/6+lKlQX06VuChhkAkMBtI9p5471Fe6bdJzBjHmaT/SlSo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7413" name="AutoShape 4" descr="data:image/jpeg;base64,/9j/4AAQSkZJRgABAQAAAQABAAD/2wCEAAkGBxQRERQUERQVFBQVFxUYFhcXGB0VHBgcIBoaGRgXHhwdHiggHBwnHBcYITEhJSktLi8uGB8zODMtNygtLisBCgoKBQUFDgUFDisZExkrKysrKysrKysrKysrKysrKysrKysrKysrKysrKysrKysrKysrKysrKysrKysrKysrK//AABEIAMgA/AMBIgACEQEDEQH/xAAbAAABBQEBAAAAAAAAAAAAAAAFAAEDBAYCB//EAEEQAAIBAwMCBAQDBQYFBAMBAAECEQADIQQSMQVBEyJRYQYycYFCkaEUI1JisQczcsHw8RWCotHhU2OSk0PC4iT/xAAUAQEAAAAAAAAAAAAAAAAAAAAA/8QAFBEBAAAAAAAAAAAAAAAAAAAAAP/aAAwDAQACEQMRAD8A9WArqKQroUDAU8U9PQNFKKeKeKDmKUV1SoGilFdUqBop4pU9A0U8U9PQNFKKenoOYpRXVKKDmKUV1Sig5ilFdRSig5ilFdRSig5ilFdRSig5imiu4pooOYporuKaKDkiuYqSK5igjFPFIU4oFFOBSp6BRSp6VA0Uop6VAop6anoFFOBSpCgUV1FNT0CpRT09A0UqelQNSilT0DUqemoFSpUqBUqVKgalT0qDmlT01AxFcxXdNQQiuhXIroUD09NT0CpUqZ2ABJwBkn0oHrHdb+I7aGbt5LayNqlhuInnbzHHbvVrq3xFbe1dQPcshlZVvhQ20kRv2zMDnivLG0Vs6hd7LeKogDZKvCDJJyZaWznNBuel/GVlriraugjd+I/MDzPcc8xGBmvQQZrwfqnSbW8MFaNybgkBY7xJBHr6elbHpfxXfCpbtI9xFAUOVBAA7G41zJj6nGaD0inrzp/i/VloVFgkCQm8LJiWZWKgT/2qxqfiXW2VD3PA2MGK+UsSAYnaGBH+9BvhT154nxX1A2TfWxabThS3isotjaOSQ2oBEcd/aa0HQ9Tr75m+lrTp5CDt3lxMsBF47fKOSD83FBpKelSoFSpUqBUqVKgVKlSoFSpUqBUqVKgalTOYBJwADQn4T1F27pUuXzLvLDAELPliO0Cc5zQFqVOaagamrquYoIhXQrkV0KB6VKlQPQf4r1Ph6ZhMFzsH3kn9AaL1if7Un/c2kBgl2IjEQIn/AKqAfcuoLQDIHnG0x/uaEp05EdpusowFQLO3HE8enas1qfiJ7cK8hlxvXuPQjscjjGe1VX+InckKNsDmMxI/LmaDW3G09rJXe3/uHd7zHyg/QVJb/ar9u29lre66wAtMdpVScXAzGHgGSoEgDG6vPNXeYsd5nvEhv6U+hIYglfEMQA2VHoPWPpFB7TZ+HE0WkZrgD3mYNduhSY49BJUAct6k47Z/4LRdfeu3dVB0+nRQoLbVU/xE4kbVLHMSfpQI/E15tMdOzFkBBg84Hygz8g5j+UVtf7P/AIeZtIp1Ai07+L4f/q8bC/8AIIkJ3Jk4xQFtNpjr2RmTZoLW02bZG3xyPkuMv4bKx5UPzYJEACtVSpUCp6anoFSpUqBUqVPQNSpUqBUqVKgVKlSoA3xbeK6VlT57pW0v1c7f6TRXT2RbRUXhVCj6AQKBdW1IfXaezz4SteYDkn5bYHvlj9B2o+hJGRHtM/n70D01PSoGpU9NQQiuq5Bp5oHpU0080EenOM5MmfziPtxWH/tIabunU8bLrfqgrbWmhmX3n7H/AMg1jf7R+mG8bDI0MFuqcTglCD+a/rQeX6zTC5cOJHmOO+T/APz+VBXsNbdiGCMhBAMyZ7iB7frWuudEKkDxe6g4zllU4ntz+dZu+jDbcZlIYGJxwSsfU85oNX/ZjrBb1JfwNzXP3Ntty20DkbygJHzlVwP8XrWt678EXNbc3m1Y0jE+Z0uNdLj+a2LaLPuGmgf9nY0x6feTV3Aov3wFU4YMApW4oiZBKndwNonFei/D1vVWw9rVFbgSBbvg+a6ufnWPK4gSRgzQYax/ZZd3bbmpTw/VUO4jPYmAc+pr0/T2wiqq8KAo+gEClNR6jVLbALsFkwJ7nmB64BoLE0L6t1+zp0Lu4gff7COT7ChfxT1pRb8O26guCXLyALYBL5wQSMD/AER518LWm1N21uAfEyYQIikAKojmSRx2/loPRul/ETvYF64AkqXicBckD67QCfcmuvhn4xt6vcrgWnXbALSGmflMDiP1rK/Gd4yliwGDAbrsS+1J2xAB5IP5ZoLaujfbtWTvbduO4znbBJjgewA9KD03rvW1tNtZ1trjzMwUH7nmhui66rGbdxH/AMDh49jBPNCP2cm21q+VuqR5wVARO+IE7vQzWQ03RW1F4/sKtvQSGBCAANG5jws+neDig90s3Nyhh3ANSUP6Haupp7S6gq11VAcphSfb7R6far00D0qalQPXLuFEkgAdyYFPUWqsC4joeHVlP3Ef50E01FpdSt1FdDuVhKkcEeo9qAnVG9b0+nVY8RCL0Y2InkuAEdyw2e26e1aALAhQAAIAGBjgewoAnSQG12tfuvgWwfQbNzD8yPyo7NZr4Ruu13W+Iu0/tBJzP4VAWe8AfqK0lA8000qageaaaQpUEApxXKmuqB6RNR3HgEngZP07mo9WfkB4LgH9SB9CQB94oAHxR8QHTsyWR4moa2IUcJkwx/M49qyun6+9xV/anBu7TgQvc8DHaM94rn+0V7lrVG54RCFF8yDLiMmZgsOIGYj2oT/wm5Ztb7Z2XnLO+4BwCxJjPosLIiYoIdVrCdRaE+Xf5jMSflMDkgSc+3tk0mmQsRdVTGcgfSc/Sgo6fcabj/NA+UGBAgACeP8AvUd3Q6q+dt27bFvBmMn28xPp6UHXWei77/iLcWJ2hO20iCwycgHOPwzXtHS7D27NpLri5cVFV3AjcwEE/nXmPRLNuz5ba72HJAE/cmIPtXo/RupeMIYQ6jPv70BGst8f6UX7VuzsN1i/ieEB5mCq3eQFElZY9p71pE1Km41sHzoqMRHAbcFPvlG/KhvS9A1gs1y81645Buu2BBkKqKMIg9OfUmg8p13SWS8B1FhbDICLNppKj5Vnb5UUCQM+tXNXauWjbPTbgt2thJK5LZnMjzD2PrRPqmu33b5AG5rjg47A7RP2A/Kh95XKptMOgCpAmROFIHIknniaCTo3UVuvec3VGqnzA4G1RAAB7SJwcGo+jandqrty4TuXyqI2AySGMc/hBz61ZsLsx4drcwKuxQEkfizyRk4PrWc6sng3ldIVXGwoCPIwkqwA7MokfQig3ehQ6rUW7agixbJuX2BgEQQtsnmSxB7SA2cVqfhjRWrVpvBsiyrXHJA7wdoPPEDj61hvhnrnh6O+C37x28qxP4TuaAPlAEnPr99t8M9VS7pQ6mVQlZAM4gzHrmgN09Zv4s1KFUtl7iResbim4SCSdnlyZAaPcUe1FyAwBG7axAnOBz+ZH50HOlvbyzCYB2wexHP6mPtUPUNebVywpWVvObZacq21mTEZB2kc4kU/SH3Wg/8A6hZxIg7WJKz77YoX8dSuka6s7tO9u8sYkq3/AGJoNDSqv0/UG7at3CNpdEYiZiQDE/eqnxF1Q6awXVQ7syW7akwC7sFUH2kyfYUFboKL+0ayDO24FA/h3DxGH3d2P2q51bq6afZvDHeSAEUu2FLE7RkiAeKo9H0P7Nf2SWa7Z3XG/iuLcJZ/qTe/JQO1WerH9/pACAS9zJ5/unmPegofClyb+v4g31Ye4a2pU/cRWiV5JHpg/lP9CKxvwwTZ1+rtIspCHJM+UlREnOCP6TiK0+j1IfbtzILN2I9ARyDnv/DQXK5uvtUseACT9q5N4BtpOSJA9fWo9Y2FX+J1H5Hcf+lTQSadSFG75uW+pyft2+1SVyf1placj/XqKCnoNSt22roZVhIPrVgVjfhnq125ZS3p0UW7IW2XuCJIUfKincQD3MVZ1es1FsTevWgpKwoU2iQRkzuLAkzj0oNDqLskoOSCPYY/rBmKri6i2V3mAVnJznOMzPcR9qy+t6nvkKn8W4XXa4ANo9WgnHOaawhhybK23KsE2lZjaBMqRHcAc5mgb4mtDWaXTm6u4271twC20l/MFkRG0yDHo3agOu1e+PSOPeiQ1xHhOW3CUlSd07QWVZHYMf8AzQO7eG6J5/0T+dBw0kjj/wCOf1MUH6lqrjaldPZY21Cg3GXDZJwCODA/WirPkwRj1wB9asdA+Ghq7N7UIYvq4C58rjbO1vQ5gH2z7BN0y6LMKAFUDH4if5mPAzWy+HdUpuK0/MNv19P1ivPeng3HKXNyFSZVpEEYMiaIsWa5+5OEwDwMfMaDdWeoqmp1iqpe4DaYx6eEu0epjPA7+tCerdTe5aui3JDebykhmELOM4MFYxyKHaG/vN29IBYzvVwqlQm0znI3bfcwYzTX+pAoVtXSGlcrEsQgKj2UCG7cigyfw/8AEVpt4cbTEjM9+PUyD+hqbU9YZiPBDyDuk2zGOAfUflV3R6PRWyo2rbZ1fcGaSAcOoYyVEmACQRB9RM2r6UbSNdCi5p90DfDXEU/KXxwTgd+JyaCCz1hrsK1l0buRBX9TIH2oP8Q9AZAr2iXNxizeouBTtA9ARIHuAO4FEbVvSXOG8NvTC/rRTQBtO4AV1RpAdjMyIM+gz3zQU/gDqg8NwyqWyBPJJ7Ec+vHrFaf4CtJbt31sNNl205VTO62zObd20wOQysvfOfuRGg6QmrLay9Fq4dTaNt0aAFXw0E5jzGSRzJjBoh8IN4mu14JUtduaa5I4O17zTHbCAc+maA78S3CdRpNhWHuoHB9Ubcg+nnb9Pv11frlpC9oXP3lwbB3BgneSRxO7aBySMcVj+tal79zai7GttsZgT2dpIIgzMZ/lqlqdDe0loG/s1CXADK7vEU+hYATEcf8Aag2Fr4oNtLjMNnhpssWn3TcIAJuGBHoAAfXIpdZ60NX0y9HkukICkj+JZieQQawN3qXjXAw3EbQAHnjkEwZnPzc8Zqx+2tdTw23Ow2kviSA08jniJ9DQepdG6vba3bXzjzCypYfMwTd2wMA8wJxVf4tXd+yANB/a7JBic+btWC0vXLoSRhJBXMxBkNHA5/UVLqeteIPNfYwJ7gAAgSJOGyM5NB6LqjGssH/2dQP+ux/r7UtfB1OlkZBvMP8A6yv/AO36V5X1Lqq3QGRnW+rgWys8rkkn8QAmfY0d6f8AGAuBNRc/vbU23TdsywCq5P8ADIGRQFddqRb1rsGUFtERI7FrjQR6mREUc0rNcuH/APCqgBNsF858xgrHl+UTMnOK846mNRuuNeRHVgYKEHb3j+IAnuO5nNGOndbBRSA82wXnv+KDI9CxnB+mKDY23D3QSBKWtyNjO4zI7jAyO4J55qzevqz2u0b3ziIXZB/+z9Kxdr4gNpGDKBvRFAgwqgbFk9yVAI45NUbHXxcZd2oAbcrbUdQRLklSGnsR6e8xQek23RcAjJJ55k+59cD8qrajXG2xGxzMHCz2jPviss/UbFlgr37yF58z3EaOMTkD69+/FdWWLTF9mAMA7lURyNsLBGefrQZe7r914FfEF0kKSBtUgEgDafmgGN0DkZq+2hbY5cBrm4+Gy7iRjEhiS059YmPehYUPbFzIOSMSP+X/AJszNTftFzzAbh5twYsPM2RiQBGSCRI4oFeuXHBZzJLFtu0eQgnjEjHtMCKmu6lriIVZSVZpKNHbhoHaFxPYetRaxH3DxDBPmVCZP8JyIB+w9ak0drwSCZ2yd42qOQY/SMZOPSaDq+ijTo6A74kyPxFTtj1oGlxZYjgYH0GP1ii9+4LGnuWyZBYMrcAAzgGY7igP7VZECyp1N8ekrbT3Y949M0E3Vbxs2QoANx85zE8QO59P96LfDnUHs3k06fIly4bpwASQqKWnkAgkVmunWQb63L1zxGDb3cTtAWWhccSIkTxWi6HpWJcgqFdzuxJj5hA759+5OKCz8XdRRtShXZL2wHcA9mhfY5YZ9o7VCdGBb8MH5uT6j0+9dXlt3yb+VayfAKCChUid5hZmSAIOPTih17TX9Oy+B4YWD80tJmJmeeKC5o+nC1Kjc1o+cArOxh7zByBj/vUOs1Kh2ZxtQqN3cnymFBEHeDAxVrQrqHBW8yyZJCqVAAAgzxOTyR2wc1z1DQk25RTecyPKsncpycdyZHBxxFBVvdORgrrt86WxBAbsdkfRs7R/FRPTWS63NrPHhtuDIVRoERBjJIImeQI9aG9H6Tci4bm9FVZl91uDuHBMEDGIJ5PrFWtP1K6Lly1sYrclMliCQG3MCwM8R+VACfVJcdrYsrdO5gPKCFE4JYkGBMSSTjvVvRdIuIT++dLUZRQHT3BVsEfQUY0XSjYDMrEM3zDazH2Aggxnmqur124gIAHEk71YMP5jmFHPP5HigA6prmjF63aDi3ftuQs5BVZFwAiVgwQJJjHpWt+D+qWrN27fZjtuW7O0gTgId1wj/E8c92oZ0O742pvXLnmWzbFle4ljN18xODGRxVmyUsAWrVsi3khGDY7E58vJ9T6QIoONdr3c3HsAsXYgBTGN2WI5Hf8A3rvUaq+HspdUEr4R8o3iIhj/AAn/AC+9C9F0vwm8VHIB3FwTgQcATgjOQe30q7resptlCWXIG8GN/YAzHb247UBjrfSdPqQA2+3bVb12VdU33JOSD5dxxxGF5E1mNL0/amoLGFEC3c+XxFnymCZ9MZjtUK9XtsR4ukXd5vmaPbFvJn3g981b1fUC1tGVfmYqqk8lhlfr80fSgE6TW27cghcMD2M5Eic8/Q+lEb99Sm62yqGYLJyAJM+vrNdN0V0B1BRN5KwFbwzEbSFCiAsnlhJ2zPFcN8NoyKLjLvQRdNo7QWHLAAbfttnNBDp9SbMBHDFWcTt3ZJyy4HJnPpXXVNKrq13U/NAkqoG7gDA59OKFdQ6TqdOEe0S6CdhEbhOcqOVz+pqW3o7xYi+uxnVQN48sj+aMc0FWxqr7N4iyg+VHUbTHBJE5WCPatENfc01pRbupdYvhiICrHnRj+EzESIzXd68j2drJZUwNpt3AzgjnyfXHPBrjUWWvLbAYgcMoXueP8/Wg0ul1Vi8iqjITtHiRBA4EMc4x9oqne0doG6tld3jyLjWwxbgA7XyVBAGAInNDtNoSPJbVIIk78AmMLH4jipLnWmRFt+I63hDBYCqB/Dg8e1BOmj0+nY7AFDAKyud5VxJ8gMTPvxVfV29TYdlW81pSdwRVkAHiiWq1KiPENu7cbbIuAL2g7SRJbOMdqueBYbJW8pPIRiyzEY2tA+mKAbpreyyEvQSPKoAMqBwIHM/XMCh50bs5U3GNoXIBMqCQAwaCCREEYjg5xRjS9NtbwxYbF8gfa4DnO45Pm+XDe5g1W1li2PKxMs4gpy0nPlY5wRAWD3z3DhkCyTcVgu6ZkmIJxJwf/J7VWsdcvIibmtlbgEgwYjg+dgJExMif6PrrVv8AeW12pk5IEn5QGhmPYjiO1RJ0lruy4CFsafaSzc4iMH1PfgST7AFqwL1lltL4qAqxAm2pEmIn2nE5x2NUPBsABbrMg4CTbCA/w7LZI/8AlNFun9Qt3iLSBirKWmACG8xmAfl8pxnlREUM093VXtRbtkJbtblDKFG4rOTMkCfaOfpQWrOjts/nYiNqgrJkcnsexAn+ao+ifjYI7MTsZlYjYNxllUNmOQIP05pdR1x0ZbdYCWzOBuDZxu85JMzkEnj2q1rF07JYGWZ03tbVYRR5SGJSDtGV4yRxQV9Jac2EN6+25iSvnI2srtG5YyDC4+mJEm/1fWlTp9qlvEYWzEYbaWmDjgHniDQjRapmtMbitatrIWWCgy8hYmQJYRn3xzU3S18S+lw79llRt3CAWIO5xJHO5VGCecZoNBZdbTBbrMwZfL5eWHClgQAe4EZzVTpRKrcFpr3BZrjuGLciFSBJnsCBXJ65pzauNe3W0RsiNoJOVOQQxgDEE89sUN0uutax2bTNfCCJVwsOY/CS/wAoESIHP5AUs6xgsXWYMAQyHa7EzkN2AgDGYzBxNXNJtSS2G/CMAkD8UScx/XgYrOOl3AuEhC4ARFLANIyYBx5cyIEc5ox1LWWHSXt7GAC4FwMAfKo2qPMI+3NBS6p1hw4ARQj43C5sLc4n1IE4Ari/qLSIFtC2TdIwuWQiWmZhsiJ+kVI66e/pxba3de5ibjBwCVMbiXXaOTj0J9K4GnW0QjgWyCdj22DeJ+ILtgjcQB3iQT6UEei0220WUoBcMlDdtkklvmyzQwx6nPtVqx0YHxJNxyoMKreKVG1QSBsj+ESATgY71d6aQjFhp7qsCZNwKCwnAO5TIk8g9vtVnW69LcpaXwyd27MMeIECTMsMjGT2NAF09lv7sM1pjIYtAKmIEqRBEmNoj7U+n0NpRt8R4mHBja0KCSABI7jJ71Y8A2rgL8yrZ7nGJMiT6zzT6W0xY5VNzEERIXHAPLtgkDAEzjFBSvQjRbtgAkywRQIJkgEgY49OBn0sdMBZD+GHPPrBBMSZmSM9j+aHWmW4UsWl1G0wbpG7hYmZKyB5ewEVK98m4vikHxGDEKIj5eY+n9aB+n9MREM2xbLFt0ncSJwM8D2zVPwltXvDtYwJjGZPH2j8qMdZbaHIyoAEd/rVS1bB2OfnAA+o7UFh0YKVALqxM+aSSeB67veOTiKz9rpuqugh9VcQE7VtF9pUc7tu3OPetBbeBck4Hf0oE/V9oYW7im6ufMwn/CMAHtj6UEb/AAda85e62xZJuTJMDI2iCTNC06Y9hS2nuEKhBAeOCQZjdnn9Kt6nql4bkeFZF3S+3vwJViBE8R96pJ8Ri0he8guswIQ4VSO5EckETk0Fv/iAW4GuM+9MXFncqTIkfUjHpNaKwEY2Hay0tMOwEx6/5x71h9F1g37yEqC5LIwZcENi2zd5ViufSKPdR6zf0+gbxm/ebdtvG1hMIWPvMkf4aApq79tmFw2t8yZBhk2ny8H1qTTdaZwS6IckAsNsj785kT7UA6Jp9TdS1fKxaup5zKqQQYBEZ2scye0+037/AFpLbFUtpcA5Yjk+38owB9KA0muKlgiG6IAgzjt38o+ojmqul1VwOPEDW3ZgDtCklckQYbJC7ZwYb3whqSWLEMLY2kNi2GUcKFIJJYiRFHF1ROkF4LhQ26yF3ky5X8xyTESe9AGXQ+IWULCbWdp3lt0iZmCTyRnJHHMVlVgSrEFFNgszMAXCtITbO48liAsciZ4KalLgBuhWK/NDLtxnzjAY4iVjv70NshAhdltJcv7ElLcHbBctIkebYFIwc+wgLunNpryGwBvG9fDRNq7GPm3EgNlRgTED0qrrrC2WLBIMqEAkZODlfvn9fWbT62zBci4zJCtkhjIjIJMACQAO5ND7OpCu122jeEoIRA0AAkTImIBngd496Di6XRbQdXuHOIH4pgiQd0D9I9KK63Vv4VlVtqYA8a5a2hRHyltwAaOYE5mg2q63qnJ8OwogCCqgtEGdviAgHjle9T/s4u3EdiNQFXJuv4gLGThMiVODCAYxkzQBLz2LjT+2KURmOxUaUJ5PBDMYEGRBA5OaujSOdGouWlVxFu3c/EyAgoxAnzMByucEd6IL1J1ugW9J4hGdxkbWChRKtgACBxkcelTWre4biGBMwpG5FU+ggE+bIy3uOICt0S74Onb9qcktO1PD2BjMLk/iB7EA5j0FW1S1aBthGIuDyXFWEkASTM7m8wxHr7EW9D0wsRIGVlLjMQoZTkgtzBHYc4PtUs3V3Ql1bl3zEsykNwRuC5GSZgAf0oIkZ0G0OWnJ2DauRMmQAxMtOfTA72NHutg3HuFUkBB85ByZ8w4knsOT92uaZnAZrlzwix8jQBIMgSuZxxxE+lDdbr1NxUNzC7gAoNzE8Ff+UYM8yOxoFe1z3XEsZyxXIkAnIAO1THPPbjuRsXT4bDaSDAO4kgY3T3/0aHaDV23lVNxiVJgImxV43SBMgHsQfbvUeqLAbPEKWjuFpjneFI3ECe/mAn1oOunWLrOxaXJUiexPzcx6/wBa70iHel42CLwkKzsG9APKCBu5z2k1b6Lqlvq6JcXfbwWBiBHlMfcT2qdrV20v7/bfBhlZSVIg/Kc+vfnNALt9Q1FxtyKX2sQygFSnecmefT7Ux6tcSdxA3diRI2jmCZaPSY59aj6rYbUWj4Nt7IaWW4G8rSSVDP8AhhWGSQe2cUX0ukuyBda04CiIUDzQA0k+rS0gfbtQVF6izh2Mfuyqgqm0SCGWFJwRgA+3FQ2dTcvapAs7FaWJJIcnnkA8/QZ+lEP2K7txbtBiez8ZgGAIJjvzmKl03T3sPiFTBOSSSO4zgd4NBb10OHHc+WKdrexwjdwoBrnQCWnkFtxqA9QI1VtmyksR9qDn4h6eWAsKQpbLE/pWV6xpLejsqPDH7QDK3iB5iMKsEEEGYIwa0mr15vXLlxeJj6EHirf/AA9biTeG8SCs9iOCKDzz4e+H7mtuXbt4lLbggyWDFvKQQsZUflxWo0fQbdlS1+yL6qGW0rQC3DbowEQebMSAMc0ZCq4Y22JdZ2hmJUHvOc0N1Gh1P9415/KZAOAIHG3bPPGeO1BSu9Jh/HYDdvDeUG2kAgBQO42iJ+lQ9V0V7qmoKFfC09tlZ32wNqgwBPJMtHpzVzSdFfV3lum8z2yAbiB5VMeYA884g5BnkUc1LDS2xYsrCYycnJ8zEnkmgGdf6itjTLbTyqIRAewAwc0G6OzeGNjW0HoxBPAzlv8AKrnxtqRqHsI2AksBxJwPm7VEnw1cfJRfaGJEfcignv8AQbd1EAv3lckHbtClQDIVTEbpgzjM0Zt2b9oOplvDMt5c7dgIIIwCYz2qnqr9wagC4R4MOzh03MFRSIUgfOWzx9Ipup/EP7Xp2fSP4b6cZTcXYruHLYye4z3zig0Wl1Fw6VTqiLAUxtc75HYlpLAkifyzWXudIe27raa2m0NsOyWg5wQyqpjHBH51S+Grt+1dYs67bgJe087ZMEOvoREYo4+seyA1lFYMrFoG3aD6GNsjPagqdPvEqJGWUliwEbh6wAT96rKpK3RJYOJIA+Un09qWj0QZlYsfLJicHHBq71R4VTZZttz5LgEbXXJQ4xInmgpWgtmx4niza2FSoPmUlioXbIwMcZx71b6f0e1qXJuuSEtsVUNsJYkFAQOYEifSfWgvXukpctocbQS0pnJ9eMzV7pXT73hxuCSuPMGkepjg0FzpejFlnILPO/apMgqfwxH1z+uae9cW0zJGxmO5R4ZKucbs5Kn2xOI7UD1BvAxbuKdvLDyssZOTg1p7YvXLdo2bnhsPM247icYn85gUAyzcuA+JjdJdAY3E7ZEz3HmPfk8EUP1d/Ts6yHAP94iPEngEysnkiOMn7a1NKEVjf/fEcH5QPU+oM5+9C/iHrlq/aC3PBBU7LZUSR2Ik89jQLc6bU3u7ghvmMCRGBzOI7TI7zVDqinwgHO1izSJW3CRA82GIwcQYke9SHS3Ldhtga6wtwWGdgMAMWYgThpPPEdor9I6fcHnuea6XErAgxtENMGNoOJgkn60EFt7S2ttq+qXtqoQNygDJBDnlmzmBJJHpUWj6SgIbxCCogEkj/EQPw0VTQFfPcthdxQswUt5hkBWIgmMTmPyrrqSW7iugIDuIXsAxx+RkGaDGafXXbWoF8K3hL5CF8u5Ryfzzn3rY9b6tf1OlGxFs6a6q7b6sHfnIKiIPYjke9c3+hL4dpHBBUQMwpMeYCO8jJie3eutLpLdtyyLvVSCbDt4UieZMrHl4yaAd0PpQ05hLzhCh3pdWU8MLJL/hEyCJmIIFTW9N/wD6Aq3S6mGVZLSoyBuAABxwOe/FX96PbNhANjea6RJST5YkCGiMLOYBbmiOht7CjuFYN8pCx7AbszAzA9Z7Cgq2tDCFrkFjIj0/80Uu3NyCeQAPtUGptqSYPJmqHSLTX2ZmYqASMe1AbvuiqoAgkVUOmLum0A7Q0n61Xv8AUkBbf5gBArvT6rb4Rt4DHj2oM91LXCzea2PlaAQP4vWtdfsMLSATwKa9pldiAi73GCRRSypa2EbkCD7Gg89s6ptPqbiMZzIjtNaTpe+QU4g7pyDPIOZ/KgnVdF+9ZjhzifUf6NEtBZa2IBwASWPagLarUfsyYhd5wvrPehOq1ou22kRnnvjgVVa+dXdZplbYgfWOaf8AYNydxsZcAcnnn6E0HNtSt5LoAZ7YAXeJAJ7xH1g1cu6bV6lmugQGOJWeAB6+1NqLUHzTyMTlh3GO00Q6T1Sytv5ltyT5WbI7cHjigBXNV46hW3WzueGIO/dwu2IUiYElok/aiuo6EbkDebazLNAVjcxIK53/ACxkz9Zq/oNegaXAUqSyAgjAnIBmcz+Qod1HXMA5tuNjHfiTBPcTwMRzQDdVotRbJawSzGACwWIGJ7nmewihfV9VfCA3dXaEwPDRSSSDBjPzSQIo3otQ25du8Kw3eYQeSMGTIPNeba7SPb1Vx2ny3gyggnfB3fTig1/wv1Zj41q5lxlcZgkz/tWu+HdUt3xLTKNvzD68H9IrA6rQF2ZUYjU3X8VLmU8pE7FP1/zFGvgZ7zamLtzeqoMwFg9wQO/vQXU6d4DMu45Yle4Inj+ld6vQ7hC3fBJG4kQd3rzVjq7Mt50tsFMrtDZBnlZ7TQT4p6W1yzKsbd7TgvsGZQ95oCKaS7v8oOCCtwqNs98Hsalt2rSXQb9+GaMAwJ45HE1i+nfEF9rdtRcBBfazRJzEd5/yrT3AEC27q2SFIIL4MkfnP3ig140iAFBLLzDeYfcmhdvoOm8wa3aXcJInA7Tt4H1FNourC4gRXBuKsk/hImCs+3E1f6RpbT/3wi5kg8kD2NANb4du+EypcAB/GqgkgZAk8CTUVjpT2gLYZt5WNxPzdwNxwe2OcVqLNsLdDKSQRthsCB3ojqtCjp5mIgENEZBxBx6GgyHT/h9GtgPd3bgPMrzJE7vYAQR9qifR2tPc8UPN3aqohz5ZBLxxONoPvR+xYthhbQqgChV2wDHpFVb3Q7u4y6HIjEGAMD9TjjPtQDWtm4QgbZkBYJgcCZ2kjJ+tV3sAKlu9c2ydyWlIk5HnJyx4Ycjk/Wih6SUYlDt3c7FmCYyTzyo7+n2l/wCDMi3CihX2jzMPmUkywx980A42hYtBBAt7gAPQTHrxEZqt1brNqx5LIX8IJEQBPbb2ow9kFHS5JMmQcR27zOAKz7dCSydylSnfvmgsm+qypPIwabpZ2ll7QYqt1DS+IoZZB3D8qn0h2q4I+XEmgGdRs4jmJmr9plVLe4xC4+tVlI2klsnIEUc6VeULLorCBHqKCS3J8JpyD+lEtp8d8wu2Yriw4MQuJqysftDKDnYD9qDM/EW2zcskZLNP1qr8QX7q2v3Slmc/Kokx3on8QaEtdsT6tBqfqVnwraYaW8o2mDJ70AzpGmNnTwV2sxk7oBn39KMaPR+UliD6KMwP8ya71fT2VFMwRmSAc+pqg959WspAKxLIY3Z/pjj3oLml0xcnxFAWRzBM/wC/ak3Q7T+Y29xPfmoNDodR45VGUIc5YlhjIjM/WrnUNLqkeITgQd8T7xFBzbNm+jC93Wd5wwHaKz2s2rY8LTIWAbaFJO4qT5m3SJjn7UqVBQXxrd3ztKiFVAoRX4yCeHyT6Gfeo9foDdukqDBQsCp4jkQcGfz5pUqClpNZqLt2biG21sE2yATJJiI/hI7+tFegahG1YJBZ2aN+Rjjb6YIpUqAp1bpSs2oKOy3DkRn5QDwap9IvPtVdQDfW6jCQZZBEQfUYp6VBRtfDuntubiWHcqvZoVf5iP1zRH4f6Q98gagi6zBgSQD4YmRB7k0qVBtuh9K0uiUW0RQDJLMASSeZNFNb0e043KoBjBFNSoMR1W+bD/Ps2j8wcSB6e9T6HrZA3M4NtvUgn7ilSoLdu4guLG1g87SBkH+oq8lpkZQFLZOS2M8YntSpUF57vhrMFj+KOfyrnxHLArK44OePWKVKgz2uvxcZ2YAAGfSoLFsNG3KuJzSpUFi10zMbuTx6VFrOil90mAcClSoB+v0BV0tqhYxAjvVbUaK7pmUXFKd45kUqVAf6ey+IsHsDFHm0A8dbg5I20qVBD1/RSLRHIauOqgIbIK7ixAX2PMmlSoIur6U3m2FuBuK/xCe+ePaurSsAAyIwHbC/6+lKlQX06VuChhkAkMBtI9p5471Fe6bdJzBjHmaT/SlSoP/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solidFill>
                  <a:srgbClr val="C00000"/>
                </a:solidFill>
                <a:latin typeface="Comic Sans MS" pitchFamily="66" charset="0"/>
              </a:rPr>
              <a:t>Wechsler Tests</a:t>
            </a:r>
          </a:p>
        </p:txBody>
      </p:sp>
      <p:sp>
        <p:nvSpPr>
          <p:cNvPr id="3" name="Content Placeholder 2"/>
          <p:cNvSpPr>
            <a:spLocks noGrp="1"/>
          </p:cNvSpPr>
          <p:nvPr>
            <p:ph sz="half" idx="1"/>
          </p:nvPr>
        </p:nvSpPr>
        <p:spPr>
          <a:xfrm>
            <a:off x="0" y="1143000"/>
            <a:ext cx="6934200" cy="4525963"/>
          </a:xfrm>
        </p:spPr>
        <p:txBody>
          <a:bodyPr/>
          <a:lstStyle/>
          <a:p>
            <a:pPr eaLnBrk="1" hangingPunct="1">
              <a:defRPr/>
            </a:pPr>
            <a:r>
              <a:rPr lang="en-US" i="1" dirty="0" smtClean="0">
                <a:solidFill>
                  <a:srgbClr val="0070C0"/>
                </a:solidFill>
                <a:effectLst>
                  <a:outerShdw blurRad="38100" dist="38100" dir="2700000" algn="tl">
                    <a:srgbClr val="000000">
                      <a:alpha val="43137"/>
                    </a:srgbClr>
                  </a:outerShdw>
                </a:effectLst>
                <a:latin typeface="Comic Sans MS" pitchFamily="66" charset="0"/>
              </a:rPr>
              <a:t>David Wechsler </a:t>
            </a:r>
            <a:r>
              <a:rPr lang="en-US" dirty="0" smtClean="0">
                <a:latin typeface="Comic Sans MS" pitchFamily="66" charset="0"/>
              </a:rPr>
              <a:t>developed another set of age-based intelligence tests. </a:t>
            </a:r>
            <a:r>
              <a:rPr lang="en-US" dirty="0" smtClean="0">
                <a:solidFill>
                  <a:srgbClr val="0070C0"/>
                </a:solidFill>
                <a:latin typeface="Comic Sans MS" pitchFamily="66" charset="0"/>
              </a:rPr>
              <a:t>More common way to give IQ tests….does not use the formula but uses the same scoring system. </a:t>
            </a:r>
            <a:r>
              <a:rPr lang="en-US" dirty="0" smtClean="0"/>
              <a:t>Rather than score the test based on chronological age and mental age, as was the case with the original Stanford-</a:t>
            </a:r>
            <a:r>
              <a:rPr lang="en-US" dirty="0" err="1" smtClean="0"/>
              <a:t>Binet</a:t>
            </a:r>
            <a:r>
              <a:rPr lang="en-US" dirty="0" smtClean="0"/>
              <a:t>, the WAIS is scored by comparing the test taker's score to the scores of others in the same age group. </a:t>
            </a:r>
            <a:endParaRPr lang="en-US" dirty="0" smtClean="0">
              <a:solidFill>
                <a:srgbClr val="0070C0"/>
              </a:solidFill>
              <a:latin typeface="Comic Sans MS" pitchFamily="66" charset="0"/>
            </a:endParaRPr>
          </a:p>
          <a:p>
            <a:pPr eaLnBrk="1" hangingPunct="1">
              <a:defRPr/>
            </a:pPr>
            <a:r>
              <a:rPr lang="en-US" dirty="0" smtClean="0">
                <a:solidFill>
                  <a:srgbClr val="FF0000"/>
                </a:solidFill>
                <a:latin typeface="Comic Sans MS" pitchFamily="66" charset="0"/>
              </a:rPr>
              <a:t>More helpful for determining the extremes of intelligence.  </a:t>
            </a:r>
          </a:p>
        </p:txBody>
      </p:sp>
      <p:pic>
        <p:nvPicPr>
          <p:cNvPr id="5" name="Content Placeholder 4" descr="david%20wechsler.jpg"/>
          <p:cNvPicPr>
            <a:picLocks noGrp="1" noChangeAspect="1"/>
          </p:cNvPicPr>
          <p:nvPr>
            <p:ph sz="half" idx="2"/>
          </p:nvPr>
        </p:nvPicPr>
        <p:blipFill>
          <a:blip r:embed="rId2" cstate="print"/>
          <a:srcRect/>
          <a:stretch>
            <a:fillRect/>
          </a:stretch>
        </p:blipFill>
        <p:spPr>
          <a:xfrm>
            <a:off x="6934200" y="533400"/>
            <a:ext cx="2019300" cy="2463800"/>
          </a:xfrm>
        </p:spPr>
      </p:pic>
      <p:pic>
        <p:nvPicPr>
          <p:cNvPr id="6" name="Picture 5" descr="3604615898_eba2e81eb8.jpg"/>
          <p:cNvPicPr>
            <a:picLocks noChangeAspect="1"/>
          </p:cNvPicPr>
          <p:nvPr/>
        </p:nvPicPr>
        <p:blipFill>
          <a:blip r:embed="rId3" cstate="print"/>
          <a:srcRect/>
          <a:stretch>
            <a:fillRect/>
          </a:stretch>
        </p:blipFill>
        <p:spPr bwMode="auto">
          <a:xfrm>
            <a:off x="6934200" y="3124200"/>
            <a:ext cx="2209800" cy="2800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1401762"/>
          </a:xfrm>
        </p:spPr>
        <p:txBody>
          <a:bodyPr/>
          <a:lstStyle/>
          <a:p>
            <a:pPr eaLnBrk="1" hangingPunct="1"/>
            <a:r>
              <a:rPr lang="en-US" smtClean="0">
                <a:solidFill>
                  <a:srgbClr val="C00000"/>
                </a:solidFill>
                <a:latin typeface="Comic Sans MS" pitchFamily="66" charset="0"/>
              </a:rPr>
              <a:t>Terman and his IQ Test</a:t>
            </a:r>
            <a:br>
              <a:rPr lang="en-US" smtClean="0">
                <a:solidFill>
                  <a:srgbClr val="C00000"/>
                </a:solidFill>
                <a:latin typeface="Comic Sans MS" pitchFamily="66" charset="0"/>
              </a:rPr>
            </a:br>
            <a:r>
              <a:rPr lang="en-US" b="1" u="sng" smtClean="0">
                <a:solidFill>
                  <a:srgbClr val="C00000"/>
                </a:solidFill>
              </a:rPr>
              <a:t>'Stanford-Binet Intelligence Scale' </a:t>
            </a:r>
            <a:r>
              <a:rPr lang="en-US" b="1" u="sng" smtClean="0"/>
              <a:t/>
            </a:r>
            <a:br>
              <a:rPr lang="en-US" b="1" u="sng" smtClean="0"/>
            </a:br>
            <a:endParaRPr lang="en-US" smtClean="0">
              <a:latin typeface="Comic Sans MS" pitchFamily="66" charset="0"/>
            </a:endParaRPr>
          </a:p>
        </p:txBody>
      </p:sp>
      <p:sp>
        <p:nvSpPr>
          <p:cNvPr id="3" name="Content Placeholder 2"/>
          <p:cNvSpPr>
            <a:spLocks noGrp="1"/>
          </p:cNvSpPr>
          <p:nvPr>
            <p:ph sz="half" idx="1"/>
          </p:nvPr>
        </p:nvSpPr>
        <p:spPr/>
        <p:txBody>
          <a:bodyPr rtlCol="0">
            <a:normAutofit fontScale="62500" lnSpcReduction="20000"/>
          </a:bodyPr>
          <a:lstStyle/>
          <a:p>
            <a:pPr eaLnBrk="1" fontAlgn="auto" hangingPunct="1">
              <a:spcAft>
                <a:spcPts val="0"/>
              </a:spcAft>
              <a:buFont typeface="Arial" pitchFamily="34" charset="0"/>
              <a:buChar char="•"/>
              <a:defRPr/>
            </a:pPr>
            <a:r>
              <a:rPr lang="en-US" dirty="0" smtClean="0"/>
              <a:t>Stanford University psychologist Lewis </a:t>
            </a:r>
            <a:r>
              <a:rPr lang="en-US" dirty="0" err="1" smtClean="0"/>
              <a:t>Terman</a:t>
            </a:r>
            <a:r>
              <a:rPr lang="en-US" dirty="0" smtClean="0"/>
              <a:t> took </a:t>
            </a:r>
            <a:r>
              <a:rPr lang="en-US" dirty="0" err="1" smtClean="0"/>
              <a:t>Binet's</a:t>
            </a:r>
            <a:r>
              <a:rPr lang="en-US" dirty="0" smtClean="0"/>
              <a:t> original test and standardized it using a sample of American participants. This adapted test, first published in 1916, was called the Stanford-</a:t>
            </a:r>
            <a:r>
              <a:rPr lang="en-US" dirty="0" err="1" smtClean="0"/>
              <a:t>Binet</a:t>
            </a:r>
            <a:r>
              <a:rPr lang="en-US" dirty="0" smtClean="0"/>
              <a:t> Intelligence Scale and soon became the standard intelligence test used in the U.S.</a:t>
            </a:r>
          </a:p>
          <a:p>
            <a:pPr eaLnBrk="1" fontAlgn="auto" hangingPunct="1">
              <a:spcAft>
                <a:spcPts val="0"/>
              </a:spcAft>
              <a:buFont typeface="Arial" pitchFamily="34" charset="0"/>
              <a:buChar char="•"/>
              <a:defRPr/>
            </a:pPr>
            <a:r>
              <a:rPr lang="en-US" dirty="0" smtClean="0"/>
              <a:t>The Stanford-</a:t>
            </a:r>
            <a:r>
              <a:rPr lang="en-US" dirty="0" err="1" smtClean="0"/>
              <a:t>Binet</a:t>
            </a:r>
            <a:r>
              <a:rPr lang="en-US" dirty="0" smtClean="0"/>
              <a:t> intelligence test used a single number, known as the intelligence quotient (or IQ), to represent an individual's score on the test. </a:t>
            </a:r>
            <a:r>
              <a:rPr lang="en-US" b="1" dirty="0" smtClean="0"/>
              <a:t>This score was calculated by dividing the test taker's mental age by their chronological age, and then multiplying this number by 100</a:t>
            </a:r>
            <a:r>
              <a:rPr lang="en-US" dirty="0" smtClean="0"/>
              <a:t>.</a:t>
            </a:r>
            <a:endParaRPr lang="en-US" dirty="0"/>
          </a:p>
        </p:txBody>
      </p:sp>
      <p:sp>
        <p:nvSpPr>
          <p:cNvPr id="19460" name="Content Placeholder 4"/>
          <p:cNvSpPr>
            <a:spLocks noGrp="1"/>
          </p:cNvSpPr>
          <p:nvPr>
            <p:ph sz="half" idx="2"/>
          </p:nvPr>
        </p:nvSpPr>
        <p:spPr/>
        <p:txBody>
          <a:bodyPr/>
          <a:lstStyle/>
          <a:p>
            <a:endParaRPr lang="en-US" smtClean="0"/>
          </a:p>
        </p:txBody>
      </p:sp>
      <p:pic>
        <p:nvPicPr>
          <p:cNvPr id="19461" name="Picture 8" descr="https://encrypted-tbn2.gstatic.com/images?q=tbn:ANd9GcRsLfBgpCCfWIrajvQQTKzhHoQfJwJmwgqAo4TXlL5yFcp7bqyd"/>
          <p:cNvPicPr>
            <a:picLocks noChangeAspect="1" noChangeArrowheads="1"/>
          </p:cNvPicPr>
          <p:nvPr/>
        </p:nvPicPr>
        <p:blipFill>
          <a:blip r:embed="rId2" cstate="print"/>
          <a:srcRect/>
          <a:stretch>
            <a:fillRect/>
          </a:stretch>
        </p:blipFill>
        <p:spPr bwMode="auto">
          <a:xfrm>
            <a:off x="4800600" y="1905000"/>
            <a:ext cx="3886200" cy="388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7257D"/>
        </a:solid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solidFill>
                  <a:schemeClr val="bg1"/>
                </a:solidFill>
              </a:rPr>
              <a:t>The Flynn Effect</a:t>
            </a:r>
          </a:p>
        </p:txBody>
      </p:sp>
      <p:pic>
        <p:nvPicPr>
          <p:cNvPr id="4" name="Picture 5" descr="intelligenceFlynnEffect"/>
          <p:cNvPicPr>
            <a:picLocks noGrp="1" noChangeAspect="1" noChangeArrowheads="1"/>
          </p:cNvPicPr>
          <p:nvPr>
            <p:ph idx="1"/>
          </p:nvPr>
        </p:nvPicPr>
        <p:blipFill>
          <a:blip r:embed="rId2" cstate="print"/>
          <a:srcRect/>
          <a:stretch>
            <a:fillRect/>
          </a:stretch>
        </p:blipFill>
        <p:spPr>
          <a:xfrm>
            <a:off x="990600" y="1676400"/>
            <a:ext cx="7185025" cy="3886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kippreport.com/image.php/BLOG_psychometric_PIC.jpg?width=200&amp;image=http://www.kippreport.com/wp-content/uploads/2010/03/BLOG_psychometric_PIC.jpg"/>
          <p:cNvPicPr>
            <a:picLocks noChangeAspect="1" noChangeArrowheads="1"/>
          </p:cNvPicPr>
          <p:nvPr/>
        </p:nvPicPr>
        <p:blipFill>
          <a:blip r:embed="rId2" cstate="print"/>
          <a:srcRect/>
          <a:stretch>
            <a:fillRect/>
          </a:stretch>
        </p:blipFill>
        <p:spPr bwMode="auto">
          <a:xfrm>
            <a:off x="5776913" y="1447800"/>
            <a:ext cx="3367087" cy="2895600"/>
          </a:xfrm>
          <a:prstGeom prst="rect">
            <a:avLst/>
          </a:prstGeom>
          <a:noFill/>
          <a:ln w="9525">
            <a:noFill/>
            <a:miter lim="800000"/>
            <a:headEnd/>
            <a:tailEnd/>
          </a:ln>
        </p:spPr>
      </p:pic>
      <p:sp>
        <p:nvSpPr>
          <p:cNvPr id="3075" name="Title 1"/>
          <p:cNvSpPr>
            <a:spLocks noGrp="1"/>
          </p:cNvSpPr>
          <p:nvPr>
            <p:ph type="title"/>
          </p:nvPr>
        </p:nvSpPr>
        <p:spPr>
          <a:xfrm>
            <a:off x="457200" y="304800"/>
            <a:ext cx="8229600" cy="914400"/>
          </a:xfrm>
        </p:spPr>
        <p:txBody>
          <a:bodyPr/>
          <a:lstStyle/>
          <a:p>
            <a:r>
              <a:rPr lang="en-US" smtClean="0"/>
              <a:t>Table of Contents:</a:t>
            </a:r>
          </a:p>
        </p:txBody>
      </p:sp>
      <p:sp>
        <p:nvSpPr>
          <p:cNvPr id="3" name="Content Placeholder 2"/>
          <p:cNvSpPr>
            <a:spLocks noGrp="1"/>
          </p:cNvSpPr>
          <p:nvPr>
            <p:ph idx="1"/>
          </p:nvPr>
        </p:nvSpPr>
        <p:spPr>
          <a:xfrm>
            <a:off x="457200" y="1447800"/>
            <a:ext cx="8229600" cy="5257800"/>
          </a:xfrm>
        </p:spPr>
        <p:txBody>
          <a:bodyPr>
            <a:normAutofit lnSpcReduction="10000"/>
          </a:bodyPr>
          <a:lstStyle/>
          <a:p>
            <a:pPr>
              <a:defRPr/>
            </a:pPr>
            <a:r>
              <a:rPr lang="en-US" dirty="0" smtClean="0"/>
              <a:t>Standardization and Norms</a:t>
            </a:r>
          </a:p>
          <a:p>
            <a:pPr>
              <a:defRPr/>
            </a:pPr>
            <a:r>
              <a:rPr lang="en-US" dirty="0" smtClean="0"/>
              <a:t>Reliability and validity</a:t>
            </a:r>
          </a:p>
          <a:p>
            <a:pPr>
              <a:defRPr/>
            </a:pPr>
            <a:r>
              <a:rPr lang="en-US" dirty="0" smtClean="0"/>
              <a:t>Types of Tests</a:t>
            </a:r>
          </a:p>
          <a:p>
            <a:pPr>
              <a:defRPr/>
            </a:pPr>
            <a:r>
              <a:rPr lang="en-US" dirty="0" smtClean="0"/>
              <a:t>Ethics and standards in testing</a:t>
            </a:r>
          </a:p>
          <a:p>
            <a:pPr>
              <a:defRPr/>
            </a:pPr>
            <a:r>
              <a:rPr lang="en-US" dirty="0" smtClean="0"/>
              <a:t>Intelligence</a:t>
            </a:r>
          </a:p>
          <a:p>
            <a:pPr>
              <a:defRPr/>
            </a:pPr>
            <a:r>
              <a:rPr lang="en-US" dirty="0" smtClean="0"/>
              <a:t>Intelligence testing</a:t>
            </a:r>
          </a:p>
          <a:p>
            <a:pPr>
              <a:defRPr/>
            </a:pPr>
            <a:r>
              <a:rPr lang="en-US" dirty="0" smtClean="0"/>
              <a:t>Kinds of intelligence</a:t>
            </a:r>
          </a:p>
          <a:p>
            <a:pPr>
              <a:defRPr/>
            </a:pPr>
            <a:r>
              <a:rPr lang="en-US" dirty="0" smtClean="0"/>
              <a:t>Heredity/environment and intelligence</a:t>
            </a:r>
          </a:p>
          <a:p>
            <a:pPr>
              <a:defRPr/>
            </a:pPr>
            <a:r>
              <a:rPr lang="en-US" dirty="0" smtClean="0"/>
              <a:t>Human diversity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762000"/>
          </a:xfrm>
        </p:spPr>
        <p:txBody>
          <a:bodyPr/>
          <a:lstStyle/>
          <a:p>
            <a:r>
              <a:rPr lang="en-US" smtClean="0"/>
              <a:t>Standardization and Norms</a:t>
            </a:r>
          </a:p>
        </p:txBody>
      </p:sp>
      <p:sp>
        <p:nvSpPr>
          <p:cNvPr id="3" name="Content Placeholder 2"/>
          <p:cNvSpPr>
            <a:spLocks noGrp="1"/>
          </p:cNvSpPr>
          <p:nvPr>
            <p:ph idx="1"/>
          </p:nvPr>
        </p:nvSpPr>
        <p:spPr>
          <a:xfrm>
            <a:off x="2895600" y="685800"/>
            <a:ext cx="6096000" cy="5745163"/>
          </a:xfrm>
        </p:spPr>
        <p:txBody>
          <a:bodyPr>
            <a:normAutofit fontScale="85000" lnSpcReduction="10000"/>
          </a:bodyPr>
          <a:lstStyle/>
          <a:p>
            <a:pPr>
              <a:defRPr/>
            </a:pPr>
            <a:r>
              <a:rPr lang="en-US" b="1" u="sng" dirty="0" smtClean="0">
                <a:solidFill>
                  <a:srgbClr val="C00000"/>
                </a:solidFill>
              </a:rPr>
              <a:t>Psychometrics:  </a:t>
            </a:r>
            <a:r>
              <a:rPr lang="en-US" dirty="0" smtClean="0"/>
              <a:t>measurement of mental traits, abilities, and processes.  </a:t>
            </a:r>
          </a:p>
          <a:p>
            <a:pPr>
              <a:defRPr/>
            </a:pPr>
            <a:r>
              <a:rPr lang="en-US" b="1" u="sng" dirty="0" err="1" smtClean="0">
                <a:solidFill>
                  <a:srgbClr val="C00000"/>
                </a:solidFill>
              </a:rPr>
              <a:t>Psychometricians</a:t>
            </a:r>
            <a:r>
              <a:rPr lang="en-US" b="1" u="sng" dirty="0" smtClean="0">
                <a:solidFill>
                  <a:srgbClr val="C00000"/>
                </a:solidFill>
              </a:rPr>
              <a:t> </a:t>
            </a:r>
            <a:r>
              <a:rPr lang="en-US" dirty="0" smtClean="0"/>
              <a:t>are involved in test development in order to measure some </a:t>
            </a:r>
            <a:r>
              <a:rPr lang="en-US" u="sng" dirty="0" smtClean="0">
                <a:solidFill>
                  <a:schemeClr val="bg1">
                    <a:lumMod val="10000"/>
                  </a:schemeClr>
                </a:solidFill>
                <a:effectLst>
                  <a:outerShdw blurRad="38100" dist="38100" dir="2700000" algn="tl">
                    <a:srgbClr val="000000">
                      <a:alpha val="43137"/>
                    </a:srgbClr>
                  </a:outerShdw>
                </a:effectLst>
              </a:rPr>
              <a:t>construct </a:t>
            </a:r>
            <a:r>
              <a:rPr lang="en-US" dirty="0" smtClean="0">
                <a:solidFill>
                  <a:schemeClr val="bg1">
                    <a:lumMod val="10000"/>
                  </a:schemeClr>
                </a:solidFill>
                <a:effectLst>
                  <a:outerShdw blurRad="38100" dist="38100" dir="2700000" algn="tl">
                    <a:srgbClr val="000000">
                      <a:alpha val="43137"/>
                    </a:srgbClr>
                  </a:outerShdw>
                </a:effectLst>
              </a:rPr>
              <a:t>or behavior </a:t>
            </a:r>
            <a:r>
              <a:rPr lang="en-US" dirty="0" smtClean="0"/>
              <a:t>that distinguishes people.</a:t>
            </a:r>
          </a:p>
          <a:p>
            <a:pPr>
              <a:defRPr/>
            </a:pPr>
            <a:r>
              <a:rPr lang="en-US" b="1" u="sng" dirty="0" smtClean="0">
                <a:solidFill>
                  <a:srgbClr val="C00000"/>
                </a:solidFill>
              </a:rPr>
              <a:t>Constructs</a:t>
            </a:r>
            <a:r>
              <a:rPr lang="en-US" dirty="0" smtClean="0"/>
              <a:t> are ideas that help summarize a group of related objects.</a:t>
            </a:r>
          </a:p>
          <a:p>
            <a:pPr lvl="1">
              <a:defRPr/>
            </a:pPr>
            <a:r>
              <a:rPr lang="en-US" dirty="0" smtClean="0"/>
              <a:t>For example, we can’t measure happiness, honesty or intelligence in feet or meters.  Even though we cannot observe happiness they are a useful concept for understating, describing, predicting and influencing behavior.</a:t>
            </a:r>
            <a:endParaRPr lang="en-US" dirty="0"/>
          </a:p>
        </p:txBody>
      </p:sp>
      <p:sp>
        <p:nvSpPr>
          <p:cNvPr id="4100" name="Rectangle 3"/>
          <p:cNvSpPr>
            <a:spLocks noChangeArrowheads="1"/>
          </p:cNvSpPr>
          <p:nvPr/>
        </p:nvSpPr>
        <p:spPr bwMode="auto">
          <a:xfrm>
            <a:off x="381000" y="6400800"/>
            <a:ext cx="4572000" cy="276225"/>
          </a:xfrm>
          <a:prstGeom prst="rect">
            <a:avLst/>
          </a:prstGeom>
          <a:noFill/>
          <a:ln w="9525">
            <a:noFill/>
            <a:miter lim="800000"/>
            <a:headEnd/>
            <a:tailEnd/>
          </a:ln>
        </p:spPr>
        <p:txBody>
          <a:bodyPr>
            <a:spAutoFit/>
          </a:bodyPr>
          <a:lstStyle/>
          <a:p>
            <a:r>
              <a:rPr lang="en-US" sz="1200">
                <a:hlinkClick r:id="rId2"/>
              </a:rPr>
              <a:t>http://www.youtube.com/watch?v=mZTcniw5NKc</a:t>
            </a:r>
            <a:endParaRPr lang="en-US" sz="12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152400"/>
            <a:ext cx="8229600" cy="1143000"/>
          </a:xfrm>
        </p:spPr>
        <p:txBody>
          <a:bodyPr>
            <a:normAutofit fontScale="90000"/>
          </a:bodyPr>
          <a:lstStyle/>
          <a:p>
            <a:pPr>
              <a:defRPr/>
            </a:pPr>
            <a:r>
              <a:rPr lang="en-US" sz="4000"/>
              <a:t>How do we construct an Intelligence Test?</a:t>
            </a:r>
          </a:p>
        </p:txBody>
      </p:sp>
      <p:pic>
        <p:nvPicPr>
          <p:cNvPr id="6" name="Content Placeholder 5" descr="standardized_test.jpg"/>
          <p:cNvPicPr>
            <a:picLocks noGrp="1" noChangeAspect="1"/>
          </p:cNvPicPr>
          <p:nvPr>
            <p:ph sz="half" idx="4294967295"/>
          </p:nvPr>
        </p:nvPicPr>
        <p:blipFill>
          <a:blip r:embed="rId2" cstate="print"/>
          <a:srcRect/>
          <a:stretch>
            <a:fillRect/>
          </a:stretch>
        </p:blipFill>
        <p:spPr>
          <a:xfrm>
            <a:off x="381000" y="1371600"/>
            <a:ext cx="8001000" cy="5154613"/>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Standardization and Norms</a:t>
            </a:r>
          </a:p>
        </p:txBody>
      </p:sp>
      <p:sp>
        <p:nvSpPr>
          <p:cNvPr id="3" name="Content Placeholder 2"/>
          <p:cNvSpPr>
            <a:spLocks noGrp="1"/>
          </p:cNvSpPr>
          <p:nvPr>
            <p:ph idx="1"/>
          </p:nvPr>
        </p:nvSpPr>
        <p:spPr/>
        <p:txBody>
          <a:bodyPr/>
          <a:lstStyle/>
          <a:p>
            <a:pPr>
              <a:defRPr/>
            </a:pPr>
            <a:r>
              <a:rPr lang="en-US" b="1" u="sng" dirty="0" smtClean="0">
                <a:solidFill>
                  <a:srgbClr val="C00000"/>
                </a:solidFill>
                <a:effectLst>
                  <a:outerShdw blurRad="38100" dist="38100" dir="2700000" algn="tl">
                    <a:srgbClr val="000000">
                      <a:alpha val="43137"/>
                    </a:srgbClr>
                  </a:outerShdw>
                </a:effectLst>
              </a:rPr>
              <a:t>Standardization: </a:t>
            </a:r>
            <a:r>
              <a:rPr lang="en-US" dirty="0" smtClean="0"/>
              <a:t>is a two part test development procedure that first establishes test norms from the test results of the large sample.</a:t>
            </a:r>
          </a:p>
          <a:p>
            <a:pPr>
              <a:defRPr/>
            </a:pPr>
            <a:r>
              <a:rPr lang="en-US" b="1" u="sng" dirty="0" smtClean="0">
                <a:solidFill>
                  <a:srgbClr val="C00000"/>
                </a:solidFill>
                <a:effectLst>
                  <a:outerShdw blurRad="38100" dist="38100" dir="2700000" algn="tl">
                    <a:srgbClr val="000000">
                      <a:alpha val="43137"/>
                    </a:srgbClr>
                  </a:outerShdw>
                </a:effectLst>
              </a:rPr>
              <a:t>Norms </a:t>
            </a:r>
            <a:r>
              <a:rPr lang="en-US" dirty="0" smtClean="0"/>
              <a:t>are scores established from the test.  For example the means core for the SAT is 500.</a:t>
            </a:r>
          </a:p>
          <a:p>
            <a:pPr lvl="1">
              <a:defRPr/>
            </a:pPr>
            <a:r>
              <a:rPr lang="en-US" dirty="0" smtClean="0"/>
              <a:t>When administering a standardized test, all proctors must give same directions and conditions and scores sheets.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rtlCol="0">
            <a:normAutofit fontScale="90000"/>
          </a:bodyPr>
          <a:lstStyle/>
          <a:p>
            <a:pPr eaLnBrk="1" fontAlgn="auto" hangingPunct="1">
              <a:spcAft>
                <a:spcPts val="0"/>
              </a:spcAft>
              <a:defRPr/>
            </a:pPr>
            <a:r>
              <a:rPr lang="en-US" dirty="0" smtClean="0"/>
              <a:t>How do we construct an Intelligence Test?</a:t>
            </a:r>
            <a:endParaRPr lang="en-US" dirty="0"/>
          </a:p>
        </p:txBody>
      </p:sp>
      <p:pic>
        <p:nvPicPr>
          <p:cNvPr id="6" name="Content Placeholder 5" descr="standardized_test.jpg"/>
          <p:cNvPicPr>
            <a:picLocks noGrp="1" noChangeAspect="1"/>
          </p:cNvPicPr>
          <p:nvPr>
            <p:ph sz="half" idx="1"/>
          </p:nvPr>
        </p:nvPicPr>
        <p:blipFill>
          <a:blip r:embed="rId2" cstate="print"/>
          <a:srcRect/>
          <a:stretch>
            <a:fillRect/>
          </a:stretch>
        </p:blipFill>
        <p:spPr>
          <a:xfrm>
            <a:off x="381000" y="1371600"/>
            <a:ext cx="4038600" cy="2601913"/>
          </a:xfrm>
        </p:spPr>
      </p:pic>
      <p:sp>
        <p:nvSpPr>
          <p:cNvPr id="5" name="Content Placeholder 4"/>
          <p:cNvSpPr>
            <a:spLocks noGrp="1"/>
          </p:cNvSpPr>
          <p:nvPr>
            <p:ph sz="half" idx="2"/>
          </p:nvPr>
        </p:nvSpPr>
        <p:spPr/>
        <p:txBody>
          <a:bodyPr rtlCol="0">
            <a:normAutofit fontScale="92500" lnSpcReduction="10000"/>
          </a:bodyPr>
          <a:lstStyle/>
          <a:p>
            <a:pPr eaLnBrk="1" fontAlgn="auto" hangingPunct="1">
              <a:spcAft>
                <a:spcPts val="0"/>
              </a:spcAft>
              <a:buFont typeface="Arial" pitchFamily="34" charset="0"/>
              <a:buChar char="•"/>
              <a:defRPr/>
            </a:pPr>
            <a:r>
              <a:rPr lang="en-US" b="1" dirty="0" smtClean="0">
                <a:latin typeface="Comic Sans MS" pitchFamily="66" charset="0"/>
              </a:rPr>
              <a:t>Standardized</a:t>
            </a:r>
            <a:r>
              <a:rPr lang="en-US" dirty="0" smtClean="0">
                <a:latin typeface="Comic Sans MS" pitchFamily="66" charset="0"/>
              </a:rPr>
              <a:t>: the questions have been piloted on similar populations and the scores fall on a normal distribution.</a:t>
            </a:r>
          </a:p>
          <a:p>
            <a:pPr eaLnBrk="1" fontAlgn="auto" hangingPunct="1">
              <a:spcAft>
                <a:spcPts val="0"/>
              </a:spcAft>
              <a:buFont typeface="Arial" pitchFamily="34" charset="0"/>
              <a:buChar char="•"/>
              <a:defRPr/>
            </a:pPr>
            <a:r>
              <a:rPr lang="en-US" b="1" dirty="0" smtClean="0">
                <a:latin typeface="Comic Sans MS" pitchFamily="66" charset="0"/>
              </a:rPr>
              <a:t>Reliable</a:t>
            </a:r>
            <a:r>
              <a:rPr lang="en-US" dirty="0" smtClean="0">
                <a:latin typeface="Comic Sans MS" pitchFamily="66" charset="0"/>
              </a:rPr>
              <a:t>: Test-Retest, Split-halves Methods.</a:t>
            </a:r>
          </a:p>
          <a:p>
            <a:pPr eaLnBrk="1" fontAlgn="auto" hangingPunct="1">
              <a:spcAft>
                <a:spcPts val="0"/>
              </a:spcAft>
              <a:buFont typeface="Arial" pitchFamily="34" charset="0"/>
              <a:buChar char="•"/>
              <a:defRPr/>
            </a:pPr>
            <a:r>
              <a:rPr lang="en-US" b="1" dirty="0" smtClean="0">
                <a:latin typeface="Comic Sans MS" pitchFamily="66" charset="0"/>
              </a:rPr>
              <a:t>Validity</a:t>
            </a:r>
            <a:r>
              <a:rPr lang="en-US" dirty="0" smtClean="0">
                <a:latin typeface="Comic Sans MS" pitchFamily="66" charset="0"/>
              </a:rPr>
              <a:t>: Content, Predictive or Construct. </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pic>
        <p:nvPicPr>
          <p:cNvPr id="8" name="Picture 7" descr="student_cheating_hg_clr.gif"/>
          <p:cNvPicPr>
            <a:picLocks noChangeAspect="1"/>
          </p:cNvPicPr>
          <p:nvPr/>
        </p:nvPicPr>
        <p:blipFill>
          <a:blip r:embed="rId3" cstate="print"/>
          <a:srcRect/>
          <a:stretch>
            <a:fillRect/>
          </a:stretch>
        </p:blipFill>
        <p:spPr bwMode="auto">
          <a:xfrm>
            <a:off x="685800" y="4114800"/>
            <a:ext cx="3333750" cy="2562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Reliability and validity</a:t>
            </a:r>
            <a:br>
              <a:rPr lang="en-US" dirty="0" smtClean="0"/>
            </a:br>
            <a:endParaRPr lang="en-US" dirty="0"/>
          </a:p>
        </p:txBody>
      </p:sp>
      <p:sp>
        <p:nvSpPr>
          <p:cNvPr id="3" name="Content Placeholder 2"/>
          <p:cNvSpPr>
            <a:spLocks noGrp="1"/>
          </p:cNvSpPr>
          <p:nvPr>
            <p:ph idx="1"/>
          </p:nvPr>
        </p:nvSpPr>
        <p:spPr>
          <a:xfrm>
            <a:off x="457200" y="1143000"/>
            <a:ext cx="8229600" cy="4983163"/>
          </a:xfrm>
        </p:spPr>
        <p:txBody>
          <a:bodyPr/>
          <a:lstStyle/>
          <a:p>
            <a:pPr>
              <a:defRPr/>
            </a:pPr>
            <a:r>
              <a:rPr lang="en-US" b="1" u="sng" dirty="0" smtClean="0">
                <a:solidFill>
                  <a:srgbClr val="C00000"/>
                </a:solidFill>
                <a:effectLst>
                  <a:outerShdw blurRad="38100" dist="38100" dir="2700000" algn="tl">
                    <a:srgbClr val="000000">
                      <a:alpha val="43137"/>
                    </a:srgbClr>
                  </a:outerShdw>
                </a:effectLst>
              </a:rPr>
              <a:t>Reliability</a:t>
            </a:r>
            <a:r>
              <a:rPr lang="en-US" b="1" u="sng" dirty="0" smtClean="0">
                <a:effectLst>
                  <a:outerShdw blurRad="38100" dist="38100" dir="2700000" algn="tl">
                    <a:srgbClr val="000000">
                      <a:alpha val="43137"/>
                    </a:srgbClr>
                  </a:outerShdw>
                </a:effectLst>
              </a:rPr>
              <a:t> </a:t>
            </a:r>
            <a:r>
              <a:rPr lang="en-US" dirty="0" smtClean="0"/>
              <a:t>refers to when you can obtain the same score no matter where, when or home many times we take it.</a:t>
            </a:r>
          </a:p>
          <a:p>
            <a:pPr algn="ctr">
              <a:defRPr/>
            </a:pPr>
            <a:r>
              <a:rPr lang="en-US" b="1" u="sng" dirty="0" smtClean="0">
                <a:solidFill>
                  <a:srgbClr val="C00000"/>
                </a:solidFill>
                <a:effectLst>
                  <a:outerShdw blurRad="38100" dist="38100" dir="2700000" algn="tl">
                    <a:srgbClr val="000000">
                      <a:alpha val="43137"/>
                    </a:srgbClr>
                  </a:outerShdw>
                </a:effectLst>
              </a:rPr>
              <a:t>***The closer the correlation coefficient is to 1.0 the more reliable the test.</a:t>
            </a:r>
          </a:p>
          <a:p>
            <a:pPr>
              <a:defRPr/>
            </a:pPr>
            <a:endParaRPr lang="en-US" dirty="0"/>
          </a:p>
        </p:txBody>
      </p:sp>
      <p:sp>
        <p:nvSpPr>
          <p:cNvPr id="4" name="Rectangle 3"/>
          <p:cNvSpPr/>
          <p:nvPr/>
        </p:nvSpPr>
        <p:spPr>
          <a:xfrm>
            <a:off x="0" y="3810000"/>
            <a:ext cx="9144000" cy="2554288"/>
          </a:xfrm>
          <a:prstGeom prst="rect">
            <a:avLst/>
          </a:prstGeom>
        </p:spPr>
        <p:txBody>
          <a:bodyPr>
            <a:spAutoFit/>
          </a:bodyPr>
          <a:lstStyle/>
          <a:p>
            <a:pPr>
              <a:defRPr/>
            </a:pPr>
            <a:r>
              <a:rPr lang="en-US" sz="3200" u="sng" dirty="0">
                <a:solidFill>
                  <a:srgbClr val="C00000"/>
                </a:solidFill>
                <a:effectLst>
                  <a:outerShdw blurRad="38100" dist="38100" dir="2700000" algn="tl">
                    <a:srgbClr val="000000">
                      <a:alpha val="43137"/>
                    </a:srgbClr>
                  </a:outerShdw>
                </a:effectLst>
              </a:rPr>
              <a:t>Test-Retest </a:t>
            </a:r>
            <a:r>
              <a:rPr lang="en-US" sz="3200" u="sng" dirty="0" err="1">
                <a:solidFill>
                  <a:srgbClr val="C00000"/>
                </a:solidFill>
                <a:effectLst>
                  <a:outerShdw blurRad="38100" dist="38100" dir="2700000" algn="tl">
                    <a:srgbClr val="000000">
                      <a:alpha val="43137"/>
                    </a:srgbClr>
                  </a:outerShdw>
                </a:effectLst>
              </a:rPr>
              <a:t>Reliablity</a:t>
            </a:r>
            <a:r>
              <a:rPr lang="en-US" sz="3200" u="sng" dirty="0">
                <a:solidFill>
                  <a:srgbClr val="C00000"/>
                </a:solidFill>
                <a:effectLst>
                  <a:outerShdw blurRad="38100" dist="38100" dir="2700000" algn="tl">
                    <a:srgbClr val="000000">
                      <a:alpha val="43137"/>
                    </a:srgbClr>
                  </a:outerShdw>
                </a:effectLst>
              </a:rPr>
              <a:t>: </a:t>
            </a:r>
            <a:r>
              <a:rPr lang="en-US" sz="3200" dirty="0"/>
              <a:t>Give test to a large group, then give exactly the same test to same group </a:t>
            </a:r>
            <a:r>
              <a:rPr lang="en-US" sz="3200" dirty="0"/>
              <a:t>later and you should get the same results.</a:t>
            </a:r>
            <a:endParaRPr lang="en-US" sz="3200" dirty="0"/>
          </a:p>
          <a:p>
            <a:pPr>
              <a:defRPr/>
            </a:pPr>
            <a:r>
              <a:rPr lang="en-US" sz="3200" u="sng" dirty="0">
                <a:solidFill>
                  <a:srgbClr val="C00000"/>
                </a:solidFill>
                <a:effectLst>
                  <a:outerShdw blurRad="38100" dist="38100" dir="2700000" algn="tl">
                    <a:srgbClr val="000000">
                      <a:alpha val="43137"/>
                    </a:srgbClr>
                  </a:outerShdw>
                </a:effectLst>
              </a:rPr>
              <a:t>Split-Half: </a:t>
            </a:r>
            <a:r>
              <a:rPr lang="en-US" sz="3200" dirty="0"/>
              <a:t>The test is split into two equal parts (odd-even) and scores are compared.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52400"/>
            <a:ext cx="8229600" cy="1143000"/>
          </a:xfrm>
        </p:spPr>
        <p:txBody>
          <a:bodyPr/>
          <a:lstStyle/>
          <a:p>
            <a:r>
              <a:rPr lang="en-US" smtClean="0"/>
              <a:t>Reliability and validity</a:t>
            </a:r>
          </a:p>
        </p:txBody>
      </p:sp>
      <p:sp>
        <p:nvSpPr>
          <p:cNvPr id="3" name="Content Placeholder 2"/>
          <p:cNvSpPr>
            <a:spLocks noGrp="1"/>
          </p:cNvSpPr>
          <p:nvPr>
            <p:ph idx="1"/>
          </p:nvPr>
        </p:nvSpPr>
        <p:spPr>
          <a:xfrm>
            <a:off x="0" y="762000"/>
            <a:ext cx="9144000" cy="5364163"/>
          </a:xfrm>
        </p:spPr>
        <p:txBody>
          <a:bodyPr/>
          <a:lstStyle/>
          <a:p>
            <a:pPr>
              <a:defRPr/>
            </a:pPr>
            <a:r>
              <a:rPr lang="en-US" b="1" u="sng" dirty="0" smtClean="0">
                <a:solidFill>
                  <a:srgbClr val="C00000"/>
                </a:solidFill>
                <a:effectLst>
                  <a:outerShdw blurRad="38100" dist="38100" dir="2700000" algn="tl">
                    <a:srgbClr val="000000">
                      <a:alpha val="43137"/>
                    </a:srgbClr>
                  </a:outerShdw>
                </a:effectLst>
              </a:rPr>
              <a:t>Valid:  </a:t>
            </a:r>
            <a:r>
              <a:rPr lang="en-US" dirty="0" smtClean="0"/>
              <a:t>it is accurate, the test accurately measures or predicts what it is suppose to.</a:t>
            </a:r>
          </a:p>
          <a:p>
            <a:pPr lvl="1">
              <a:defRPr/>
            </a:pPr>
            <a:r>
              <a:rPr lang="en-US" sz="2400" b="1" u="sng" dirty="0" smtClean="0">
                <a:solidFill>
                  <a:srgbClr val="7030A0"/>
                </a:solidFill>
              </a:rPr>
              <a:t>Face Validity: </a:t>
            </a:r>
            <a:r>
              <a:rPr lang="en-US" sz="2400" i="1" dirty="0" smtClean="0"/>
              <a:t>Looks like it tests what it’s supposed to or claims to test</a:t>
            </a:r>
            <a:endParaRPr lang="en-US" sz="2400" dirty="0" smtClean="0"/>
          </a:p>
          <a:p>
            <a:pPr lvl="1">
              <a:defRPr/>
            </a:pPr>
            <a:r>
              <a:rPr lang="en-US" sz="2400" b="1" u="sng" dirty="0" smtClean="0">
                <a:solidFill>
                  <a:srgbClr val="7030A0"/>
                </a:solidFill>
              </a:rPr>
              <a:t>Content Validity:  </a:t>
            </a:r>
            <a:r>
              <a:rPr lang="en-US" sz="2400" dirty="0" smtClean="0"/>
              <a:t>measure extent of the knowledge</a:t>
            </a:r>
          </a:p>
          <a:p>
            <a:pPr lvl="1">
              <a:defRPr/>
            </a:pPr>
            <a:r>
              <a:rPr lang="en-US" sz="2400" b="1" u="sng" dirty="0" smtClean="0">
                <a:solidFill>
                  <a:srgbClr val="7030A0"/>
                </a:solidFill>
              </a:rPr>
              <a:t>Criterion related validity</a:t>
            </a:r>
            <a:r>
              <a:rPr lang="en-US" sz="2400" b="1" dirty="0" smtClean="0">
                <a:solidFill>
                  <a:srgbClr val="7030A0"/>
                </a:solidFill>
              </a:rPr>
              <a:t>: </a:t>
            </a:r>
            <a:r>
              <a:rPr lang="en-US" sz="2400" i="1" dirty="0" smtClean="0"/>
              <a:t>The test is measured against an overall goal or proficiency (meeting the criteria). </a:t>
            </a:r>
            <a:r>
              <a:rPr lang="en-US" sz="2400" b="1" i="1" dirty="0" smtClean="0"/>
              <a:t>(Alabama High School Graduation Exam)</a:t>
            </a:r>
            <a:endParaRPr lang="en-US" sz="2400" b="1" dirty="0" smtClean="0"/>
          </a:p>
          <a:p>
            <a:pPr lvl="1">
              <a:defRPr/>
            </a:pPr>
            <a:r>
              <a:rPr lang="en-US" sz="2400" b="1" u="sng" dirty="0" smtClean="0">
                <a:solidFill>
                  <a:srgbClr val="7030A0"/>
                </a:solidFill>
              </a:rPr>
              <a:t>Predictive Validity: </a:t>
            </a:r>
            <a:r>
              <a:rPr lang="en-US" sz="2400" dirty="0" smtClean="0"/>
              <a:t>forecasts a specific future result.  For example. The SAT is designed to predict how well someone will succeed in their freshman year in college.</a:t>
            </a:r>
          </a:p>
          <a:p>
            <a:pPr lvl="1">
              <a:defRPr/>
            </a:pPr>
            <a:r>
              <a:rPr lang="en-US" sz="2400" b="1" u="sng" dirty="0" smtClean="0">
                <a:solidFill>
                  <a:srgbClr val="7030A0"/>
                </a:solidFill>
              </a:rPr>
              <a:t>Construct Validity:  </a:t>
            </a:r>
            <a:r>
              <a:rPr lang="en-US" sz="2400" dirty="0" smtClean="0"/>
              <a:t>measures behavior.  For example the MMPI.</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Types of Tests</a:t>
            </a:r>
          </a:p>
        </p:txBody>
      </p:sp>
      <p:sp>
        <p:nvSpPr>
          <p:cNvPr id="10243" name="Content Placeholder 2"/>
          <p:cNvSpPr>
            <a:spLocks noGrp="1"/>
          </p:cNvSpPr>
          <p:nvPr>
            <p:ph idx="1"/>
          </p:nvPr>
        </p:nvSpPr>
        <p:spPr/>
        <p:txBody>
          <a:bodyPr/>
          <a:lstStyle/>
          <a:p>
            <a:r>
              <a:rPr lang="en-US" smtClean="0"/>
              <a:t>Psychological tests can be sorted into 3 categories of:</a:t>
            </a:r>
          </a:p>
          <a:p>
            <a:r>
              <a:rPr lang="en-US" smtClean="0"/>
              <a:t>1.  Performance Tests,</a:t>
            </a:r>
          </a:p>
          <a:p>
            <a:r>
              <a:rPr lang="en-US" smtClean="0"/>
              <a:t>2.  Observational </a:t>
            </a:r>
            <a:br>
              <a:rPr lang="en-US" smtClean="0"/>
            </a:br>
            <a:r>
              <a:rPr lang="en-US" smtClean="0"/>
              <a:t>Tests, </a:t>
            </a:r>
          </a:p>
          <a:p>
            <a:r>
              <a:rPr lang="en-US" smtClean="0"/>
              <a:t>3.  Self-report Tests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1527</TotalTime>
  <Words>1010</Words>
  <Application>Microsoft Office PowerPoint</Application>
  <PresentationFormat>On-screen Show (4:3)</PresentationFormat>
  <Paragraphs>74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Comic Sans MS</vt:lpstr>
      <vt:lpstr>Office Theme</vt:lpstr>
      <vt:lpstr>AP Unit 11 Testing and Individual Differences pt. 1</vt:lpstr>
      <vt:lpstr>Table of Contents:</vt:lpstr>
      <vt:lpstr>Standardization and Norms</vt:lpstr>
      <vt:lpstr>How do we construct an Intelligence Test?</vt:lpstr>
      <vt:lpstr>Standardization and Norms</vt:lpstr>
      <vt:lpstr>How do we construct an Intelligence Test?</vt:lpstr>
      <vt:lpstr>Reliability and validity </vt:lpstr>
      <vt:lpstr>Reliability and validity</vt:lpstr>
      <vt:lpstr>Types of Tests</vt:lpstr>
      <vt:lpstr>Types of Tests</vt:lpstr>
      <vt:lpstr>Another Type of Tests can be categorized into ability, interest, and personality tests relevant to decision making:</vt:lpstr>
      <vt:lpstr>Ethics and Standards in Testing</vt:lpstr>
      <vt:lpstr>Slide 13</vt:lpstr>
      <vt:lpstr>Intelligence and Intelligence Testing</vt:lpstr>
      <vt:lpstr>Intelligence and Intelligence Testing</vt:lpstr>
      <vt:lpstr>Slide 16</vt:lpstr>
      <vt:lpstr>Wechsler Tests</vt:lpstr>
      <vt:lpstr>Terman and his IQ Test 'Stanford-Binet Intelligence Scale'  </vt:lpstr>
      <vt:lpstr>The Flynn Effect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Intelligence</dc:title>
  <dc:creator>Heath</dc:creator>
  <cp:lastModifiedBy>joel.sundquist</cp:lastModifiedBy>
  <cp:revision>68</cp:revision>
  <dcterms:created xsi:type="dcterms:W3CDTF">2010-02-24T00:52:23Z</dcterms:created>
  <dcterms:modified xsi:type="dcterms:W3CDTF">2015-04-01T18:25:04Z</dcterms:modified>
</cp:coreProperties>
</file>