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3" r:id="rId3"/>
    <p:sldId id="284" r:id="rId4"/>
    <p:sldId id="282" r:id="rId5"/>
    <p:sldId id="285" r:id="rId6"/>
    <p:sldId id="286" r:id="rId7"/>
    <p:sldId id="288" r:id="rId8"/>
    <p:sldId id="287" r:id="rId9"/>
    <p:sldId id="289" r:id="rId10"/>
    <p:sldId id="259" r:id="rId11"/>
    <p:sldId id="290" r:id="rId12"/>
    <p:sldId id="291" r:id="rId13"/>
    <p:sldId id="292" r:id="rId14"/>
    <p:sldId id="294" r:id="rId15"/>
    <p:sldId id="261" r:id="rId16"/>
    <p:sldId id="262" r:id="rId17"/>
    <p:sldId id="295" r:id="rId18"/>
    <p:sldId id="296" r:id="rId19"/>
    <p:sldId id="297" r:id="rId20"/>
    <p:sldId id="298" r:id="rId21"/>
    <p:sldId id="299" r:id="rId22"/>
    <p:sldId id="26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5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BB05-7E09-4C56-BBAF-ECABFB1D0B2F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FCEB-D226-4F4A-9B82-117C5A657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A12C-8BD8-4C53-A933-B7B332A76683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C4A1-B553-4750-87E7-A8E605AB4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2203-37A4-465E-B71B-30939B73139F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3CA5-5384-4434-B0F5-AAC3A11A1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3AB8-9638-45AA-84A1-50FB70442E98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B789-B424-4F53-AE49-17731E4D3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D805-405A-410F-A8D1-D8D3CD86089A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3B16-5C4C-4D5D-8A6C-26AD654EF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9884-F980-4DF3-BD75-A1ED0F221E58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11CD-A3E0-4F4A-A32B-9CF2FBEAD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3F7A-6EBD-4D61-8615-49A1BDAB652C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80DF-19FD-4BAD-8926-447CFC16E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EC53-1137-4D50-A91A-39AA1634830D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6F91-7D5D-424F-8621-3D61CEB65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53BD-3763-4CEC-B1A6-39F16BFE6203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3AFB-33D6-4C35-A188-2AC90ACAF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C739-B700-462C-8CC9-93359FB788D8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F692-AB53-4097-B3D7-785C11604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94E5-F7B1-48D5-9ECC-9919F707CF35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57B8-8A6B-4C2E-9DAE-9375D48B0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F02FE-E403-4F35-A630-E43F9F22117B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FEA326-62A1-4133-A5E5-C19B7D7BD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staylor\My%20Documents\My%20Videos\Down%20Syndrome%20Football%20Player%20Scores%20TD%20%20%20Sports%20Feel%20Good%20Stories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taylor\My%20Documents\My%20Videos\Boy%20Genius%20%2011-Year-Old%20with%20a%20College%20Degree%20-%20YouTube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/>
          <a:lstStyle/>
          <a:p>
            <a:r>
              <a:rPr lang="en-US" smtClean="0"/>
              <a:t>Testing and Individual Differences pt. 2  Intelligence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219200" y="51054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>
                <a:latin typeface="Comic Sans MS" pitchFamily="66" charset="0"/>
                <a:cs typeface="+mn-cs"/>
              </a:rPr>
              <a:t>What makes us smart?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>
                <a:latin typeface="Comic Sans MS" pitchFamily="66" charset="0"/>
                <a:cs typeface="+mn-cs"/>
              </a:rPr>
              <a:t>Or not so smart?</a:t>
            </a:r>
            <a:endParaRPr lang="en-US" sz="3200" dirty="0">
              <a:latin typeface="Comic Sans MS" pitchFamily="66" charset="0"/>
              <a:cs typeface="+mn-cs"/>
            </a:endParaRPr>
          </a:p>
        </p:txBody>
      </p:sp>
      <p:pic>
        <p:nvPicPr>
          <p:cNvPr id="2053" name="Picture 2" descr="http://t0.gstatic.com/images?q=tbn:ANd9GcSj0HZ0Ts1k77vFYbCc7Rb86dDqD5I5dVrEDAawlVTWgCCvB78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09800"/>
            <a:ext cx="41148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935413" y="3244850"/>
            <a:ext cx="127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cantrip.org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3935413" y="3244850"/>
            <a:ext cx="127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cantrip.org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6629400" y="4800600"/>
            <a:ext cx="774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cantrip.or</a:t>
            </a:r>
            <a:r>
              <a:rPr lang="en-US" sz="800"/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Charles Spearman and his </a:t>
            </a:r>
            <a:r>
              <a:rPr lang="en-US" i="1" dirty="0" smtClean="0">
                <a:latin typeface="Comic Sans MS" pitchFamily="66" charset="0"/>
              </a:rPr>
              <a:t>G factor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Used factor analysis and discovered that what we see as many different skills is actually one </a:t>
            </a:r>
            <a:r>
              <a:rPr lang="en-US" b="1" smtClean="0">
                <a:latin typeface="Comic Sans MS" pitchFamily="66" charset="0"/>
              </a:rPr>
              <a:t>General Intelligence</a:t>
            </a:r>
            <a:r>
              <a:rPr lang="en-US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If you are good at one subject you are usually good at many others.</a:t>
            </a:r>
          </a:p>
        </p:txBody>
      </p:sp>
      <p:pic>
        <p:nvPicPr>
          <p:cNvPr id="11" name="Content Placeholder 4" descr="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5908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12"/>
          <p:cNvSpPr txBox="1">
            <a:spLocks noChangeArrowheads="1"/>
          </p:cNvSpPr>
          <p:nvPr/>
        </p:nvSpPr>
        <p:spPr bwMode="auto">
          <a:xfrm>
            <a:off x="228600" y="4953000"/>
            <a:ext cx="373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Jack Bauer is good at torturing, bomb defusing, shooting, figuring out evil plots and saving the country (and he is good looking).  Is there anything he cannot do?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Charles Spearman and his </a:t>
            </a:r>
            <a:r>
              <a:rPr lang="en-US" i="1" dirty="0" smtClean="0">
                <a:latin typeface="Comic Sans MS" pitchFamily="66" charset="0"/>
              </a:rPr>
              <a:t>G factor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latin typeface="Comic Sans MS" pitchFamily="66" charset="0"/>
              </a:rPr>
              <a:t>John Horn and </a:t>
            </a:r>
            <a:r>
              <a:rPr lang="en-US" i="1" dirty="0" err="1" smtClean="0">
                <a:latin typeface="Comic Sans MS" pitchFamily="66" charset="0"/>
              </a:rPr>
              <a:t>Taymond</a:t>
            </a:r>
            <a:r>
              <a:rPr lang="en-US" i="1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latin typeface="Comic Sans MS" pitchFamily="66" charset="0"/>
              </a:rPr>
              <a:t>Cattell</a:t>
            </a:r>
            <a:r>
              <a:rPr lang="en-US" i="1" dirty="0" smtClean="0">
                <a:latin typeface="Comic Sans MS" pitchFamily="66" charset="0"/>
              </a:rPr>
              <a:t> determined that Spearman’s </a:t>
            </a:r>
            <a:r>
              <a:rPr lang="en-US" b="1" i="1" dirty="0" smtClean="0">
                <a:latin typeface="Comic Sans MS" pitchFamily="66" charset="0"/>
              </a:rPr>
              <a:t>g</a:t>
            </a:r>
            <a:r>
              <a:rPr lang="en-US" i="1" dirty="0" smtClean="0">
                <a:latin typeface="Comic Sans MS" pitchFamily="66" charset="0"/>
              </a:rPr>
              <a:t> should be divided into two factors of intelligences: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Fluid Intelligence: </a:t>
            </a:r>
            <a:r>
              <a:rPr lang="en-US" dirty="0" smtClean="0">
                <a:latin typeface="Comic Sans MS" pitchFamily="66" charset="0"/>
              </a:rPr>
              <a:t>cognitive abilities requiring speed or rapid learning that tend to diminish with adult aging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Crystallized intelligence:  </a:t>
            </a:r>
            <a:r>
              <a:rPr lang="en-US" dirty="0" smtClean="0">
                <a:latin typeface="Comic Sans MS" pitchFamily="66" charset="0"/>
              </a:rPr>
              <a:t>learned knowledge and skills such as vocabulary that tend it increase with age.</a:t>
            </a:r>
          </a:p>
        </p:txBody>
      </p:sp>
      <p:pic>
        <p:nvPicPr>
          <p:cNvPr id="12292" name="Picture 4" descr="http://vitaappsych.wikispaces.com/file/view/IMG_2589.JPG/281198652/1040x780/IMG_2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Howard Gardner and Multiple Intelligences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76400"/>
            <a:ext cx="4038600" cy="4525963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2060"/>
                </a:solidFill>
              </a:rPr>
              <a:t>Linguistic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Logical-mathematical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Spatial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Musical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B050"/>
                </a:solidFill>
              </a:rPr>
              <a:t>Body-kinesthetic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5725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Intrapersonal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Interpersonal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B0F0"/>
                </a:solidFill>
              </a:rPr>
              <a:t>Naturalist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0" y="1600200"/>
            <a:ext cx="4648200" cy="29718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G</a:t>
            </a:r>
            <a:r>
              <a:rPr lang="en-US" sz="3600" b="1" smtClean="0">
                <a:solidFill>
                  <a:srgbClr val="002060"/>
                </a:solidFill>
              </a:rPr>
              <a:t>ardner believed that there exists at least 8 different types of intelligences</a:t>
            </a:r>
          </a:p>
        </p:txBody>
      </p:sp>
      <p:pic>
        <p:nvPicPr>
          <p:cNvPr id="13317" name="Picture 4" descr="http://forenglishteachers.com/wp-content/uploads/2010/10/n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3962400"/>
            <a:ext cx="4032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/>
          <a:lstStyle/>
          <a:p>
            <a:r>
              <a:rPr lang="en-US" sz="3600" smtClean="0"/>
              <a:t>Gardner’s Theory of Multiple Intelligence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1" name="Picture 2" descr="http://wik.ed.uiuc.edu/images/7/74/Multiple_intelligences_diagramm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7739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5" name="Picture 2" descr="http://media.fakeposters.com/results/2010/04/19/ny8ws4h8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00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Robert Sternberg and his </a:t>
            </a:r>
            <a:r>
              <a:rPr lang="en-US" dirty="0" err="1" smtClean="0">
                <a:solidFill>
                  <a:srgbClr val="7030A0"/>
                </a:solidFill>
                <a:latin typeface="Comic Sans MS" pitchFamily="66" charset="0"/>
              </a:rPr>
              <a:t>Triarchic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Theory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81534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Most commonly accepted theory today.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Three types of intelligence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Analytical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what is tested by IQ test, what we are asked to do in school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Creative: 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adaptive reaction to novel situations, showing insight, and being able to see more than one way to solve a problem.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Practical:  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“street smarts” ability to read people, knowing how to put together a bake sale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Goleman and his EQ</a:t>
            </a:r>
            <a:br>
              <a:rPr lang="en-US" smtClean="0">
                <a:latin typeface="Comic Sans MS" pitchFamily="66" charset="0"/>
              </a:rPr>
            </a:br>
            <a:r>
              <a:rPr lang="en-US" smtClean="0">
                <a:solidFill>
                  <a:srgbClr val="C00000"/>
                </a:solidFill>
                <a:latin typeface="Comic Sans MS" pitchFamily="66" charset="0"/>
              </a:rPr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Emotional Intelligence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Interpersonal and intrapersonal intelligences.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Maybe EQ is a better predictor for future success than IQ.</a:t>
            </a:r>
          </a:p>
        </p:txBody>
      </p:sp>
      <p:pic>
        <p:nvPicPr>
          <p:cNvPr id="5" name="Content Placeholder 4" descr="dr_phi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0400" y="1524000"/>
            <a:ext cx="1628775" cy="2552700"/>
          </a:xfrm>
        </p:spPr>
      </p:pic>
      <p:pic>
        <p:nvPicPr>
          <p:cNvPr id="6" name="Picture 5" descr="winfrey_oprah_harp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098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imon_cowe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267200"/>
            <a:ext cx="1752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Creativity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b="1" u="sng" smtClean="0">
                <a:solidFill>
                  <a:srgbClr val="C00000"/>
                </a:solidFill>
              </a:rPr>
              <a:t>Creativity:  </a:t>
            </a:r>
            <a:r>
              <a:rPr lang="en-US" smtClean="0"/>
              <a:t>ability to generate ideas and solutions that are original, novel, and useful.  Not usually measured by intelligence tests.</a:t>
            </a:r>
          </a:p>
          <a:p>
            <a:r>
              <a:rPr lang="en-US" b="1" u="sng" smtClean="0">
                <a:solidFill>
                  <a:srgbClr val="C00000"/>
                </a:solidFill>
              </a:rPr>
              <a:t>Threshold Theory:  </a:t>
            </a:r>
            <a:r>
              <a:rPr lang="en-US" smtClean="0"/>
              <a:t>a certain level of intelligence is necessary but not sufficient for creative work.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7" name="Picture 2" descr="http://t0.gstatic.com/images?q=tbn:ANd9GcQkp0Xmu2-BIbPbgDVMNuAb5gs8RfaB3lTSumevA7pFph_az1V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38600"/>
            <a:ext cx="33131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/>
              <a:t>Heredity/Environment and Intelligence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76800" cy="1828800"/>
          </a:xfrm>
        </p:spPr>
        <p:txBody>
          <a:bodyPr/>
          <a:lstStyle/>
          <a:p>
            <a:r>
              <a:rPr lang="en-US" b="1" i="1" smtClean="0">
                <a:solidFill>
                  <a:srgbClr val="C00000"/>
                </a:solidFill>
              </a:rPr>
              <a:t>Nature/Nurture controversy:  </a:t>
            </a:r>
            <a:r>
              <a:rPr lang="en-US" smtClean="0"/>
              <a:t>what extent is intelligence hereditary and what is learned.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smtClean="0">
                <a:solidFill>
                  <a:srgbClr val="C00000"/>
                </a:solidFill>
              </a:rPr>
              <a:t>Nature:</a:t>
            </a:r>
          </a:p>
          <a:p>
            <a:pPr lvl="1"/>
            <a:r>
              <a:rPr lang="en-US" smtClean="0"/>
              <a:t>Down’s Syndrome</a:t>
            </a:r>
          </a:p>
          <a:p>
            <a:pPr lvl="1">
              <a:buFont typeface="Arial" charset="0"/>
              <a:buNone/>
            </a:pPr>
            <a:r>
              <a:rPr lang="en-US" sz="2800" b="1" u="sng" smtClean="0">
                <a:solidFill>
                  <a:srgbClr val="C00000"/>
                </a:solidFill>
              </a:rPr>
              <a:t>Nurture:</a:t>
            </a:r>
          </a:p>
          <a:p>
            <a:pPr lvl="1">
              <a:buFont typeface="Arial" charset="0"/>
              <a:buNone/>
            </a:pPr>
            <a:r>
              <a:rPr lang="en-US" smtClean="0"/>
              <a:t>	Fetal Alcohol Syndrome (environmental)</a:t>
            </a:r>
          </a:p>
        </p:txBody>
      </p:sp>
      <p:pic>
        <p:nvPicPr>
          <p:cNvPr id="19461" name="Picture 2" descr="http://t1.gstatic.com/images?q=tbn:ANd9GcSYDeRr0cOSc993Vm-zjiWSyyNdTQWnSX_zliJQjD_lR78ZLv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524250"/>
            <a:ext cx="22098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Heredity/Environment and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686800" cy="18288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5725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of Twins: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Identical twins have similar scores on intelligence tests.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Intelligence scores of adoptees are more like those of their biological parents than their adopted parents.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Brain scans of twins reveal similar brain volume and anatomy.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4038600" cy="460216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90600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Intelligence and Intelligence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16002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Intelligence:  </a:t>
            </a:r>
            <a:r>
              <a:rPr lang="en-US" dirty="0" smtClean="0"/>
              <a:t>aggregate or global capacity of the individual to act purposefully, to think rationally, and to deal effectively with his environment.</a:t>
            </a:r>
            <a:endParaRPr lang="en-US" dirty="0"/>
          </a:p>
        </p:txBody>
      </p:sp>
      <p:pic>
        <p:nvPicPr>
          <p:cNvPr id="3076" name="Picture 2" descr="http://t1.gstatic.com/images?q=tbn:ANd9GcTsPY0LGe4gAsedfsffJ1CI4RiVjeaSQbFjn8JdnsXiH9hPU3mv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5773738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7843838" y="6488113"/>
            <a:ext cx="801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failfun.com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00B050"/>
                </a:solidFill>
              </a:rPr>
              <a:t>Heredity/Environment and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8686800" cy="18288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5725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Influences on Intelligence::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Siblings raised together are more similar in IQ than siblings raised apart.</a:t>
            </a:r>
          </a:p>
          <a:p>
            <a:pPr>
              <a:defRPr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Children from deprived homes then moved into middle/upper class foster homes tend to increase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iq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 attendance results in increased IQ scores.  In fact, scores tend to steadily increase.  James Flynn observed that we start doing better on tests called the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FLYNN EFFECT</a:t>
            </a:r>
            <a:endParaRPr lang="en-US" b="1" u="sng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5" descr="intelligenceFlynnEffec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5029200"/>
            <a:ext cx="3381375" cy="182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00B050"/>
                </a:solidFill>
              </a:rPr>
              <a:t>Heredity/Environment and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686800" cy="18288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5725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Heritability: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Results from genetic causes.  Hereditability for intelligence estimates range 50 to 75%</a:t>
            </a:r>
          </a:p>
          <a:p>
            <a:pPr>
              <a:defRPr/>
            </a:pPr>
            <a:r>
              <a:rPr lang="en-US" b="1" i="1" u="sng" dirty="0" smtClean="0">
                <a:solidFill>
                  <a:srgbClr val="00B050"/>
                </a:solidFill>
              </a:rPr>
              <a:t>Reaction Range Model:  </a:t>
            </a:r>
            <a:r>
              <a:rPr lang="en-US" b="1" dirty="0" smtClean="0"/>
              <a:t>genetic makeup determines the upper limit for an individual’s IQ.</a:t>
            </a:r>
          </a:p>
        </p:txBody>
      </p:sp>
      <p:pic>
        <p:nvPicPr>
          <p:cNvPr id="22532" name="Picture 2" descr="http://t1.gstatic.com/images?q=tbn:ANd9GcSM0Zf6MTeZykyhafrYVbtb1Vzc0wrjyKcORSCS4IJ4OIgA8vRF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Brain Size and Intelligence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Is there a link?</a:t>
            </a:r>
            <a:endParaRPr lang="en-US" dirty="0"/>
          </a:p>
        </p:txBody>
      </p:sp>
      <p:pic>
        <p:nvPicPr>
          <p:cNvPr id="5" name="Content Placeholder 4" descr="stewiegoesnutts9c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057400"/>
            <a:ext cx="3683000" cy="25098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Small +.15 correlation between </a:t>
            </a:r>
            <a:r>
              <a:rPr lang="en-US" b="1" dirty="0" smtClean="0">
                <a:latin typeface="Comic Sans MS" pitchFamily="66" charset="0"/>
              </a:rPr>
              <a:t>head</a:t>
            </a:r>
            <a:r>
              <a:rPr lang="en-US" dirty="0" smtClean="0">
                <a:latin typeface="Comic Sans MS" pitchFamily="66" charset="0"/>
              </a:rPr>
              <a:t> size and intelligence scores (relative to body size).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Using an MRI we found +.44 correlation with brain size and IQ score.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Intelligence and Intelligence Testing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86400" cy="4525963"/>
          </a:xfrm>
        </p:spPr>
        <p:txBody>
          <a:bodyPr/>
          <a:lstStyle/>
          <a:p>
            <a:r>
              <a:rPr lang="en-US" sz="2800" smtClean="0"/>
              <a:t>Alfred Binet and Simon were hired by the French government to identify children who would not benefit from a traditional school setting and those who would benefit from special education.  It was only meant to be used for class placement.</a:t>
            </a:r>
          </a:p>
        </p:txBody>
      </p:sp>
      <p:pic>
        <p:nvPicPr>
          <p:cNvPr id="4" name="Content Placeholder 4" descr="5d-bin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133600"/>
            <a:ext cx="36179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Intelligence and Intelligence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953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latin typeface="Comic Sans MS" pitchFamily="66" charset="0"/>
              </a:rPr>
              <a:t>Binet</a:t>
            </a:r>
            <a:r>
              <a:rPr lang="en-US" b="1" dirty="0" smtClean="0">
                <a:latin typeface="Comic Sans MS" pitchFamily="66" charset="0"/>
              </a:rPr>
              <a:t> thought that as we age, we become more sophisticated in the ways we know about the world and so 6 year old would answer questions differently than 8 year olds.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omic Sans MS" pitchFamily="66" charset="0"/>
              </a:rPr>
              <a:t>As a result children were assigned a </a:t>
            </a:r>
            <a:r>
              <a:rPr lang="en-US" b="1" u="sng" dirty="0" smtClean="0">
                <a:solidFill>
                  <a:srgbClr val="C00000"/>
                </a:solidFill>
                <a:latin typeface="Comic Sans MS" pitchFamily="66" charset="0"/>
              </a:rPr>
              <a:t>Mental age </a:t>
            </a:r>
            <a:r>
              <a:rPr lang="en-US" b="1" dirty="0" smtClean="0">
                <a:latin typeface="Comic Sans MS" pitchFamily="66" charset="0"/>
              </a:rPr>
              <a:t>(what a person of a particular age should know).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Hoped they could use test to help children, not label them.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" name="Picture 5" descr="ksmn1444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6576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Comic Sans MS" pitchFamily="66" charset="0"/>
              </a:rPr>
              <a:t>Terman and his IQ Test</a:t>
            </a:r>
            <a:br>
              <a:rPr lang="en-US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b="1" u="sng" smtClean="0">
                <a:solidFill>
                  <a:srgbClr val="C00000"/>
                </a:solidFill>
              </a:rPr>
              <a:t>'Stanford-Binet Intelligence Scale' </a:t>
            </a:r>
            <a:r>
              <a:rPr lang="en-US" b="1" u="sng" smtClean="0"/>
              <a:t/>
            </a:r>
            <a:br>
              <a:rPr lang="en-US" b="1" u="sng" smtClean="0"/>
            </a:br>
            <a:endParaRPr lang="en-US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Used </a:t>
            </a:r>
            <a:r>
              <a:rPr lang="en-US" dirty="0" err="1" smtClean="0">
                <a:latin typeface="Comic Sans MS" pitchFamily="66" charset="0"/>
              </a:rPr>
              <a:t>Binet’s</a:t>
            </a:r>
            <a:r>
              <a:rPr lang="en-US" dirty="0" smtClean="0">
                <a:latin typeface="Comic Sans MS" pitchFamily="66" charset="0"/>
              </a:rPr>
              <a:t> research to construct the modern day IQ test called the Stanford-</a:t>
            </a:r>
            <a:r>
              <a:rPr lang="en-US" dirty="0" err="1" smtClean="0">
                <a:latin typeface="Comic Sans MS" pitchFamily="66" charset="0"/>
              </a:rPr>
              <a:t>Binet</a:t>
            </a:r>
            <a:r>
              <a:rPr lang="en-US" dirty="0" smtClean="0">
                <a:latin typeface="Comic Sans MS" pitchFamily="66" charset="0"/>
              </a:rPr>
              <a:t> Test.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IQ=Mental age/Chronological age X 100.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A 8 year old has a mental age of 10, what is her IQ?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A 12 year old has the mental age of 9, what is his IQ?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A boy has the mental age of 10 and an IQ of 200, how old is he?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Comic Sans MS" pitchFamily="66" charset="0"/>
              </a:rPr>
              <a:t>Wechsler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95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David Wechsler </a:t>
            </a:r>
            <a:r>
              <a:rPr lang="en-US" dirty="0" smtClean="0">
                <a:latin typeface="Comic Sans MS" pitchFamily="66" charset="0"/>
              </a:rPr>
              <a:t>developed another set of age-based intelligence tests.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More common way to give IQ tests….does not use the formula but uses the same scoring system.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More helpful for determining the extremes of intelligence.  </a:t>
            </a:r>
          </a:p>
        </p:txBody>
      </p:sp>
      <p:pic>
        <p:nvPicPr>
          <p:cNvPr id="5" name="Content Placeholder 4" descr="david%20wechsl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533400"/>
            <a:ext cx="2019300" cy="2463800"/>
          </a:xfrm>
        </p:spPr>
      </p:pic>
      <p:pic>
        <p:nvPicPr>
          <p:cNvPr id="6" name="Picture 5" descr="3604615898_eba2e81eb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1242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Mental Retardation vs. Genius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smtClean="0"/>
              <a:t>Mental Retardation: When test takes fall below the mean score of 70 on IQ test.  Weshsler test.  WAIS</a:t>
            </a:r>
          </a:p>
        </p:txBody>
      </p:sp>
      <p:pic>
        <p:nvPicPr>
          <p:cNvPr id="5" name="Down Syndrome Football Player Scores TD   Sports Feel Good Stori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93925"/>
            <a:ext cx="73152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Normal Distribution</a:t>
            </a:r>
          </a:p>
        </p:txBody>
      </p:sp>
      <p:pic>
        <p:nvPicPr>
          <p:cNvPr id="6" name="Content Placeholder 5" descr="IQ_test_grap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81200"/>
            <a:ext cx="8420100" cy="36337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Genius: when above 130</a:t>
            </a:r>
          </a:p>
        </p:txBody>
      </p:sp>
      <p:pic>
        <p:nvPicPr>
          <p:cNvPr id="5" name="Boy Genius  11-Year-Old with a College Degree 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11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824</Words>
  <Application>Microsoft Office PowerPoint</Application>
  <PresentationFormat>On-screen Show (4:3)</PresentationFormat>
  <Paragraphs>80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Arial Unicode MS</vt:lpstr>
      <vt:lpstr>Office Theme</vt:lpstr>
      <vt:lpstr>Testing and Individual Differences pt. 2  Intelligence</vt:lpstr>
      <vt:lpstr>Intelligence and Intelligence Testing</vt:lpstr>
      <vt:lpstr>Intelligence and Intelligence Testing</vt:lpstr>
      <vt:lpstr>Intelligence and Intelligence Testing</vt:lpstr>
      <vt:lpstr>Terman and his IQ Test 'Stanford-Binet Intelligence Scale'  </vt:lpstr>
      <vt:lpstr>Wechsler Tests</vt:lpstr>
      <vt:lpstr>Mental Retardation vs. Genius</vt:lpstr>
      <vt:lpstr>Normal Distribution</vt:lpstr>
      <vt:lpstr>Genius: when above 130</vt:lpstr>
      <vt:lpstr>Charles Spearman and his G factor</vt:lpstr>
      <vt:lpstr>Charles Spearman and his G factor</vt:lpstr>
      <vt:lpstr>Howard Gardner and Multiple Intelligences</vt:lpstr>
      <vt:lpstr>Gardner’s Theory of Multiple Intelligence</vt:lpstr>
      <vt:lpstr>Slide 14</vt:lpstr>
      <vt:lpstr>Robert Sternberg and his Triarchic Theory</vt:lpstr>
      <vt:lpstr>Goleman and his EQ Emotional Intelligence</vt:lpstr>
      <vt:lpstr>Creativity</vt:lpstr>
      <vt:lpstr>Heredity/Environment and Intelligence</vt:lpstr>
      <vt:lpstr>Heredity/Environment and Intelligence</vt:lpstr>
      <vt:lpstr>Heredity/Environment and Intelligence</vt:lpstr>
      <vt:lpstr>Heredity/Environment and Intelligence</vt:lpstr>
      <vt:lpstr>Brain Size and Intelligence Is there a link?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Intelligence</dc:title>
  <dc:creator>Heath</dc:creator>
  <cp:lastModifiedBy>joel.sundquist</cp:lastModifiedBy>
  <cp:revision>68</cp:revision>
  <dcterms:created xsi:type="dcterms:W3CDTF">2010-02-24T00:52:23Z</dcterms:created>
  <dcterms:modified xsi:type="dcterms:W3CDTF">2015-04-01T18:25:16Z</dcterms:modified>
</cp:coreProperties>
</file>